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58" r:id="rId5"/>
    <p:sldId id="259" r:id="rId6"/>
    <p:sldId id="260" r:id="rId7"/>
    <p:sldId id="276" r:id="rId8"/>
    <p:sldId id="261" r:id="rId9"/>
    <p:sldId id="263" r:id="rId10"/>
    <p:sldId id="264" r:id="rId11"/>
    <p:sldId id="265" r:id="rId12"/>
    <p:sldId id="266" r:id="rId13"/>
    <p:sldId id="267" r:id="rId14"/>
    <p:sldId id="268" r:id="rId15"/>
    <p:sldId id="269" r:id="rId16"/>
    <p:sldId id="273" r:id="rId17"/>
    <p:sldId id="274" r:id="rId18"/>
    <p:sldId id="278" r:id="rId19"/>
    <p:sldId id="27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67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76" d="100"/>
          <a:sy n="76" d="100"/>
        </p:scale>
        <p:origin x="82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tif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tymes@trueaccesscapital.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2039" y="2855257"/>
            <a:ext cx="8361229" cy="2098226"/>
          </a:xfrm>
        </p:spPr>
        <p:txBody>
          <a:bodyPr/>
          <a:lstStyle/>
          <a:p>
            <a:r>
              <a:rPr lang="en-US" sz="4000" dirty="0">
                <a:solidFill>
                  <a:srgbClr val="13673F"/>
                </a:solidFill>
                <a:latin typeface="Bookman Old Style" panose="02050604050505020204" pitchFamily="18" charset="0"/>
                <a:cs typeface="Arial" panose="020B0604020202020204" pitchFamily="34" charset="0"/>
              </a:rPr>
              <a:t>CREATING A COME BACK PLAN FOR YOUR RESTAURANT</a:t>
            </a:r>
            <a:br>
              <a:rPr lang="en-US" sz="5400" b="1" dirty="0">
                <a:solidFill>
                  <a:srgbClr val="13673F"/>
                </a:solidFill>
                <a:latin typeface="Britannic Bold" panose="020B0903060703020204" pitchFamily="34" charset="0"/>
              </a:rPr>
            </a:br>
            <a:r>
              <a:rPr lang="en-US" sz="2800" dirty="0">
                <a:solidFill>
                  <a:srgbClr val="13673F"/>
                </a:solidFill>
                <a:latin typeface="Bookman Old Style" panose="02050604050505020204" pitchFamily="18" charset="0"/>
              </a:rPr>
              <a:t>PREPARING FOR A STRONG OPENING</a:t>
            </a:r>
            <a:br>
              <a:rPr lang="en-US" sz="2800" dirty="0">
                <a:solidFill>
                  <a:srgbClr val="13673F"/>
                </a:solidFill>
                <a:latin typeface="Bookman Old Style" panose="02050604050505020204" pitchFamily="18" charset="0"/>
              </a:rPr>
            </a:br>
            <a:br>
              <a:rPr lang="en-US" sz="2800" dirty="0">
                <a:solidFill>
                  <a:srgbClr val="13673F"/>
                </a:solidFill>
                <a:latin typeface="Bookman Old Style" panose="02050604050505020204" pitchFamily="18" charset="0"/>
              </a:rPr>
            </a:br>
            <a:r>
              <a:rPr lang="en-US" sz="2800" dirty="0">
                <a:solidFill>
                  <a:srgbClr val="13673F"/>
                </a:solidFill>
                <a:latin typeface="Bookman Old Style" panose="02050604050505020204" pitchFamily="18" charset="0"/>
              </a:rPr>
              <a:t>June 2, 2020</a:t>
            </a:r>
            <a:br>
              <a:rPr lang="en-US" sz="3600" dirty="0">
                <a:solidFill>
                  <a:srgbClr val="FF0000"/>
                </a:solidFill>
              </a:rPr>
            </a:br>
            <a:endParaRPr lang="en-US" sz="3600"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662" y="5391014"/>
            <a:ext cx="2076749" cy="50096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7013" y="78112"/>
            <a:ext cx="1996270" cy="1820656"/>
          </a:xfrm>
          <a:prstGeom prst="rect">
            <a:avLst/>
          </a:prstGeom>
        </p:spPr>
      </p:pic>
      <p:pic>
        <p:nvPicPr>
          <p:cNvPr id="6" name="Picture 5">
            <a:extLst>
              <a:ext uri="{FF2B5EF4-FFF2-40B4-BE49-F238E27FC236}">
                <a16:creationId xmlns:a16="http://schemas.microsoft.com/office/drawing/2014/main" id="{3C834F5D-698C-B64D-BF3F-DA1A53936F97}"/>
              </a:ext>
            </a:extLst>
          </p:cNvPr>
          <p:cNvPicPr>
            <a:picLocks noChangeAspect="1"/>
          </p:cNvPicPr>
          <p:nvPr/>
        </p:nvPicPr>
        <p:blipFill>
          <a:blip r:embed="rId4"/>
          <a:stretch>
            <a:fillRect/>
          </a:stretch>
        </p:blipFill>
        <p:spPr>
          <a:xfrm>
            <a:off x="4101738" y="5391014"/>
            <a:ext cx="1910916" cy="545977"/>
          </a:xfrm>
          <a:prstGeom prst="rect">
            <a:avLst/>
          </a:prstGeom>
        </p:spPr>
      </p:pic>
      <p:sp>
        <p:nvSpPr>
          <p:cNvPr id="3" name="TextBox 2"/>
          <p:cNvSpPr txBox="1"/>
          <p:nvPr/>
        </p:nvSpPr>
        <p:spPr>
          <a:xfrm>
            <a:off x="957942" y="6068201"/>
            <a:ext cx="5442858" cy="276999"/>
          </a:xfrm>
          <a:prstGeom prst="rect">
            <a:avLst/>
          </a:prstGeom>
          <a:noFill/>
        </p:spPr>
        <p:txBody>
          <a:bodyPr wrap="square" rtlCol="0">
            <a:spAutoFit/>
          </a:bodyPr>
          <a:lstStyle/>
          <a:p>
            <a:pPr algn="ctr"/>
            <a:r>
              <a:rPr lang="en-US" sz="1200" dirty="0"/>
              <a:t>Thank You to Jim </a:t>
            </a:r>
            <a:r>
              <a:rPr lang="en-US" sz="1200" dirty="0" err="1"/>
              <a:t>Laube</a:t>
            </a:r>
            <a:r>
              <a:rPr lang="en-US" sz="1200" dirty="0"/>
              <a:t> &amp; Joe Erikson| www.ResturantOwner.com</a:t>
            </a:r>
          </a:p>
        </p:txBody>
      </p:sp>
    </p:spTree>
    <p:extLst>
      <p:ext uri="{BB962C8B-B14F-4D97-AF65-F5344CB8AC3E}">
        <p14:creationId xmlns:p14="http://schemas.microsoft.com/office/powerpoint/2010/main" val="253837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790" y="764177"/>
            <a:ext cx="9601200" cy="1485900"/>
          </a:xfrm>
        </p:spPr>
        <p:txBody>
          <a:bodyPr>
            <a:normAutofit fontScale="90000"/>
          </a:bodyPr>
          <a:lstStyle/>
          <a:p>
            <a:r>
              <a:rPr lang="en-US" i="1" dirty="0">
                <a:latin typeface="Bookman Old Style" panose="02050604050505020204" pitchFamily="18" charset="0"/>
              </a:rPr>
              <a:t>Business, like life, is all about how you make people feel.”</a:t>
            </a:r>
            <a:br>
              <a:rPr lang="en-US" i="1" dirty="0">
                <a:latin typeface="Bookman Old Style" panose="02050604050505020204" pitchFamily="18" charset="0"/>
              </a:rPr>
            </a:br>
            <a:br>
              <a:rPr lang="en-US" dirty="0">
                <a:latin typeface="Bookman Old Style" panose="02050604050505020204" pitchFamily="18" charset="0"/>
              </a:rPr>
            </a:br>
            <a:r>
              <a:rPr lang="en-US" dirty="0">
                <a:latin typeface="Bookman Old Style" panose="02050604050505020204" pitchFamily="18" charset="0"/>
              </a:rPr>
              <a:t>				</a:t>
            </a:r>
            <a:r>
              <a:rPr lang="en-US" sz="3600" dirty="0">
                <a:latin typeface="Bookman Old Style" panose="02050604050505020204" pitchFamily="18" charset="0"/>
              </a:rPr>
              <a:t>Danny Meyer</a:t>
            </a:r>
            <a:br>
              <a:rPr lang="en-US" sz="3600" dirty="0">
                <a:latin typeface="Bookman Old Style" panose="02050604050505020204" pitchFamily="18" charset="0"/>
              </a:rPr>
            </a:br>
            <a:r>
              <a:rPr lang="en-US" sz="3600" dirty="0">
                <a:latin typeface="Bookman Old Style" panose="02050604050505020204" pitchFamily="18" charset="0"/>
              </a:rPr>
              <a:t>				Author, Setting the Table</a:t>
            </a:r>
            <a:br>
              <a:rPr lang="en-US" sz="3600" dirty="0">
                <a:latin typeface="Bookman Old Style" panose="02050604050505020204" pitchFamily="18" charset="0"/>
              </a:rPr>
            </a:br>
            <a:br>
              <a:rPr lang="en-US" dirty="0">
                <a:latin typeface="Bookman Old Style" panose="02050604050505020204" pitchFamily="18" charset="0"/>
              </a:rPr>
            </a:br>
            <a:endParaRPr lang="en-US" dirty="0">
              <a:latin typeface="Bookman Old Style" panose="02050604050505020204" pitchFamily="18" charset="0"/>
            </a:endParaRPr>
          </a:p>
        </p:txBody>
      </p:sp>
      <p:sp>
        <p:nvSpPr>
          <p:cNvPr id="3" name="Content Placeholder 2"/>
          <p:cNvSpPr>
            <a:spLocks noGrp="1"/>
          </p:cNvSpPr>
          <p:nvPr>
            <p:ph idx="1"/>
          </p:nvPr>
        </p:nvSpPr>
        <p:spPr>
          <a:xfrm>
            <a:off x="1041009" y="4009292"/>
            <a:ext cx="6879102" cy="2644726"/>
          </a:xfrm>
        </p:spPr>
        <p:txBody>
          <a:bodyPr>
            <a:normAutofit fontScale="77500" lnSpcReduction="20000"/>
          </a:bodyPr>
          <a:lstStyle/>
          <a:p>
            <a:pPr marL="0" indent="0">
              <a:buNone/>
            </a:pPr>
            <a:endParaRPr lang="en-US" sz="3200" b="1" dirty="0"/>
          </a:p>
          <a:p>
            <a:pPr marL="0" indent="0">
              <a:buNone/>
            </a:pPr>
            <a:r>
              <a:rPr lang="en-US" sz="4000" dirty="0">
                <a:latin typeface="Bookman Old Style" panose="02050604050505020204" pitchFamily="18" charset="0"/>
              </a:rPr>
              <a:t>WE ARE ATTRACTED TO PRODUCTS, PEOPLE, PLACES AND BUINESSES THAT MAKE US FEEL GOOD</a:t>
            </a:r>
            <a:r>
              <a:rPr lang="en-US" sz="4000" b="1" dirty="0"/>
              <a:t>!</a:t>
            </a:r>
            <a:endParaRPr lang="en-US" sz="4000" dirty="0"/>
          </a:p>
          <a:p>
            <a:pPr marL="0" indent="0">
              <a:buNone/>
            </a:pPr>
            <a:br>
              <a:rPr lang="en-US" sz="4000" b="1" dirty="0"/>
            </a:br>
            <a:r>
              <a:rPr lang="en-US" b="1" dirty="0"/>
              <a:t> </a:t>
            </a:r>
            <a:endParaRPr lang="en-US" dirty="0"/>
          </a:p>
          <a:p>
            <a:endParaRPr lang="en-US" dirty="0"/>
          </a:p>
        </p:txBody>
      </p:sp>
      <p:sp>
        <p:nvSpPr>
          <p:cNvPr id="4" name="AutoShape 2" descr="Dinner With Best Friends. Cheerful Young People Enjoying Meal ..."/>
          <p:cNvSpPr>
            <a:spLocks noChangeAspect="1" noChangeArrowheads="1"/>
          </p:cNvSpPr>
          <p:nvPr/>
        </p:nvSpPr>
        <p:spPr bwMode="auto">
          <a:xfrm flipH="1">
            <a:off x="368300" y="-136525"/>
            <a:ext cx="91649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inner With Best Friends. Cheerful Young People Enjoying Meal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5096" y="4009292"/>
            <a:ext cx="3401175" cy="2263328"/>
          </a:xfrm>
          <a:prstGeom prst="rect">
            <a:avLst/>
          </a:prstGeom>
        </p:spPr>
      </p:pic>
    </p:spTree>
    <p:extLst>
      <p:ext uri="{BB962C8B-B14F-4D97-AF65-F5344CB8AC3E}">
        <p14:creationId xmlns:p14="http://schemas.microsoft.com/office/powerpoint/2010/main" val="2446555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13673F"/>
                </a:solidFill>
                <a:latin typeface="Bookman Old Style" panose="02050604050505020204" pitchFamily="18" charset="0"/>
              </a:rPr>
              <a:t>GUEST JOURNEY</a:t>
            </a:r>
            <a:br>
              <a:rPr lang="en-US" dirty="0">
                <a:latin typeface="Bookman Old Style" panose="02050604050505020204" pitchFamily="18" charset="0"/>
              </a:rPr>
            </a:br>
            <a:endParaRPr lang="en-US" dirty="0">
              <a:latin typeface="Bookman Old Style" panose="02050604050505020204" pitchFamily="18" charset="0"/>
            </a:endParaRPr>
          </a:p>
        </p:txBody>
      </p:sp>
      <p:sp>
        <p:nvSpPr>
          <p:cNvPr id="3" name="Content Placeholder 2"/>
          <p:cNvSpPr>
            <a:spLocks noGrp="1"/>
          </p:cNvSpPr>
          <p:nvPr>
            <p:ph idx="1"/>
          </p:nvPr>
        </p:nvSpPr>
        <p:spPr>
          <a:xfrm>
            <a:off x="1371600" y="1511943"/>
            <a:ext cx="9601200" cy="5108776"/>
          </a:xfrm>
        </p:spPr>
        <p:txBody>
          <a:bodyPr>
            <a:noAutofit/>
          </a:bodyPr>
          <a:lstStyle/>
          <a:p>
            <a:pPr marL="0" indent="0">
              <a:buNone/>
            </a:pPr>
            <a:r>
              <a:rPr lang="en-US" sz="1800" dirty="0">
                <a:latin typeface="Goudy Old Style" panose="02020502050305020303" pitchFamily="18" charset="0"/>
              </a:rPr>
              <a:t>Each stages provides touch point opportunities with the customer.  In each stage you are trying to control your customers’ emotional response.  Some touch points are personal, health/safety related and digital.</a:t>
            </a:r>
            <a:endParaRPr lang="en-US" sz="1800" b="1" dirty="0">
              <a:latin typeface="Goudy Old Style" panose="02020502050305020303" pitchFamily="18" charset="0"/>
            </a:endParaRPr>
          </a:p>
          <a:p>
            <a:pPr marL="0" indent="0" algn="ctr">
              <a:buNone/>
            </a:pPr>
            <a:r>
              <a:rPr lang="en-US" sz="3600" b="1" dirty="0">
                <a:solidFill>
                  <a:srgbClr val="7030A0"/>
                </a:solidFill>
                <a:latin typeface="Goudy Old Style" panose="02020502050305020303" pitchFamily="18" charset="0"/>
              </a:rPr>
              <a:t>STAGES 1 Discovery/Decision</a:t>
            </a:r>
            <a:endParaRPr lang="en-US" sz="3600" dirty="0">
              <a:solidFill>
                <a:srgbClr val="7030A0"/>
              </a:solidFill>
              <a:latin typeface="Goudy Old Style" panose="02020502050305020303" pitchFamily="18" charset="0"/>
            </a:endParaRPr>
          </a:p>
          <a:p>
            <a:pPr lvl="0"/>
            <a:r>
              <a:rPr lang="en-US" sz="1800" b="1" dirty="0">
                <a:latin typeface="Goudy Old Style" panose="02020502050305020303" pitchFamily="18" charset="0"/>
              </a:rPr>
              <a:t>Website</a:t>
            </a:r>
            <a:r>
              <a:rPr lang="en-US" sz="1800" dirty="0">
                <a:latin typeface="Goudy Old Style" panose="02020502050305020303" pitchFamily="18" charset="0"/>
              </a:rPr>
              <a:t>-Highlight the measures you are taking to insure safety (should be front and center).  Commitment policy/something specific to COVID-19</a:t>
            </a:r>
          </a:p>
          <a:p>
            <a:pPr lvl="0"/>
            <a:r>
              <a:rPr lang="en-US" sz="1800" b="1" dirty="0">
                <a:latin typeface="Goudy Old Style" panose="02020502050305020303" pitchFamily="18" charset="0"/>
              </a:rPr>
              <a:t>Social Media</a:t>
            </a:r>
            <a:r>
              <a:rPr lang="en-US" sz="1800" dirty="0">
                <a:latin typeface="Goudy Old Style" panose="02020502050305020303" pitchFamily="18" charset="0"/>
              </a:rPr>
              <a:t>-Advise your customers of what you are doing to protect them and your staff.  Use videos to show your concerns with safety</a:t>
            </a:r>
          </a:p>
          <a:p>
            <a:pPr lvl="1"/>
            <a:r>
              <a:rPr lang="en-US" sz="1800" dirty="0">
                <a:latin typeface="Goudy Old Style" panose="02020502050305020303" pitchFamily="18" charset="0"/>
              </a:rPr>
              <a:t>Specials</a:t>
            </a:r>
          </a:p>
          <a:p>
            <a:pPr lvl="1"/>
            <a:r>
              <a:rPr lang="en-US" sz="1800" dirty="0">
                <a:latin typeface="Goudy Old Style" panose="02020502050305020303" pitchFamily="18" charset="0"/>
              </a:rPr>
              <a:t>Commitment to the community</a:t>
            </a:r>
          </a:p>
          <a:p>
            <a:pPr lvl="1"/>
            <a:r>
              <a:rPr lang="en-US" sz="1800" dirty="0">
                <a:latin typeface="Goudy Old Style" panose="02020502050305020303" pitchFamily="18" charset="0"/>
              </a:rPr>
              <a:t>Keep website updated</a:t>
            </a:r>
          </a:p>
          <a:p>
            <a:pPr lvl="0"/>
            <a:r>
              <a:rPr lang="en-US" sz="1800" b="1" dirty="0">
                <a:latin typeface="Goudy Old Style" panose="02020502050305020303" pitchFamily="18" charset="0"/>
              </a:rPr>
              <a:t>Emails/texts</a:t>
            </a:r>
            <a:endParaRPr lang="en-US" sz="1800" dirty="0">
              <a:latin typeface="Goudy Old Style" panose="02020502050305020303" pitchFamily="18" charset="0"/>
            </a:endParaRPr>
          </a:p>
          <a:p>
            <a:pPr lvl="0"/>
            <a:r>
              <a:rPr lang="en-US" sz="1800" b="1" dirty="0">
                <a:latin typeface="Goudy Old Style" panose="02020502050305020303" pitchFamily="18" charset="0"/>
              </a:rPr>
              <a:t>Reservations</a:t>
            </a:r>
            <a:r>
              <a:rPr lang="en-US" sz="1800" dirty="0">
                <a:latin typeface="Goudy Old Style" panose="02020502050305020303" pitchFamily="18" charset="0"/>
              </a:rPr>
              <a:t>-KEY POSITION.  This is the 1</a:t>
            </a:r>
            <a:r>
              <a:rPr lang="en-US" sz="1800" baseline="30000" dirty="0">
                <a:latin typeface="Goudy Old Style" panose="02020502050305020303" pitchFamily="18" charset="0"/>
              </a:rPr>
              <a:t>st</a:t>
            </a:r>
            <a:r>
              <a:rPr lang="en-US" sz="1800" dirty="0">
                <a:latin typeface="Goudy Old Style" panose="02020502050305020303" pitchFamily="18" charset="0"/>
              </a:rPr>
              <a:t> personal impression that customers get.  Person should be friendly, personable, professional and have the ability to answer health and safety questions.</a:t>
            </a:r>
          </a:p>
          <a:p>
            <a:endParaRPr lang="en-US" sz="1800" dirty="0">
              <a:latin typeface="Goudy Old Style" panose="02020502050305020303" pitchFamily="18" charset="0"/>
            </a:endParaRPr>
          </a:p>
        </p:txBody>
      </p:sp>
    </p:spTree>
    <p:extLst>
      <p:ext uri="{BB962C8B-B14F-4D97-AF65-F5344CB8AC3E}">
        <p14:creationId xmlns:p14="http://schemas.microsoft.com/office/powerpoint/2010/main" val="2417570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625033"/>
            <a:ext cx="9601200" cy="6123008"/>
          </a:xfrm>
        </p:spPr>
        <p:txBody>
          <a:bodyPr>
            <a:normAutofit fontScale="62500" lnSpcReduction="20000"/>
          </a:bodyPr>
          <a:lstStyle/>
          <a:p>
            <a:pPr marL="0" indent="0" algn="ctr">
              <a:buNone/>
            </a:pPr>
            <a:r>
              <a:rPr lang="en-US" sz="4200" dirty="0">
                <a:solidFill>
                  <a:srgbClr val="7030A0"/>
                </a:solidFill>
                <a:latin typeface="Bookman Old Style" panose="02050604050505020204" pitchFamily="18" charset="0"/>
              </a:rPr>
              <a:t>STAGES 2 ARRIVAL/ENTRY</a:t>
            </a:r>
          </a:p>
          <a:p>
            <a:pPr marL="0" indent="0" algn="ctr">
              <a:buNone/>
            </a:pPr>
            <a:endParaRPr lang="en-US" sz="2800" dirty="0">
              <a:solidFill>
                <a:srgbClr val="7030A0"/>
              </a:solidFill>
            </a:endParaRPr>
          </a:p>
          <a:p>
            <a:pPr marL="0" indent="0">
              <a:buNone/>
            </a:pPr>
            <a:r>
              <a:rPr lang="en-US" sz="2600" b="1" dirty="0">
                <a:latin typeface="Goudy Old Style" panose="02020502050305020303" pitchFamily="18" charset="0"/>
              </a:rPr>
              <a:t>Parking</a:t>
            </a:r>
            <a:r>
              <a:rPr lang="en-US" sz="2600" dirty="0">
                <a:latin typeface="Goudy Old Style" panose="02020502050305020303" pitchFamily="18" charset="0"/>
              </a:rPr>
              <a:t>-Might not be a problem but remember people have not been out to eat in quite awhile</a:t>
            </a:r>
          </a:p>
          <a:p>
            <a:pPr marL="0" indent="0">
              <a:buNone/>
            </a:pPr>
            <a:r>
              <a:rPr lang="en-US" sz="2600" b="1" dirty="0">
                <a:latin typeface="Goudy Old Style" panose="02020502050305020303" pitchFamily="18" charset="0"/>
              </a:rPr>
              <a:t>Signage/Commitment</a:t>
            </a:r>
            <a:r>
              <a:rPr lang="en-US" sz="2600" dirty="0">
                <a:latin typeface="Goudy Old Style" panose="02020502050305020303" pitchFamily="18" charset="0"/>
              </a:rPr>
              <a:t>-Post your “Our Commitment to You”</a:t>
            </a:r>
          </a:p>
          <a:p>
            <a:pPr marL="0" indent="0">
              <a:buNone/>
            </a:pPr>
            <a:r>
              <a:rPr lang="en-US" sz="2600" b="1" dirty="0">
                <a:latin typeface="Goudy Old Style" panose="02020502050305020303" pitchFamily="18" charset="0"/>
              </a:rPr>
              <a:t>Greeting</a:t>
            </a:r>
            <a:endParaRPr lang="en-US" sz="2600" dirty="0">
              <a:latin typeface="Goudy Old Style" panose="02020502050305020303" pitchFamily="18" charset="0"/>
            </a:endParaRPr>
          </a:p>
          <a:p>
            <a:pPr lvl="1">
              <a:buFont typeface="Courier New" panose="02070309020205020404" pitchFamily="49" charset="0"/>
              <a:buChar char="o"/>
            </a:pPr>
            <a:r>
              <a:rPr lang="en-US" sz="2600" dirty="0">
                <a:latin typeface="Goudy Old Style" panose="02020502050305020303" pitchFamily="18" charset="0"/>
              </a:rPr>
              <a:t>Make sure the person is gracious and warm</a:t>
            </a:r>
          </a:p>
          <a:p>
            <a:pPr lvl="1">
              <a:buFont typeface="Courier New" panose="02070309020205020404" pitchFamily="49" charset="0"/>
              <a:buChar char="o"/>
            </a:pPr>
            <a:r>
              <a:rPr lang="en-US" sz="2600" dirty="0">
                <a:latin typeface="Goudy Old Style" panose="02020502050305020303" pitchFamily="18" charset="0"/>
              </a:rPr>
              <a:t>Conversational in explaining safety steps</a:t>
            </a:r>
          </a:p>
          <a:p>
            <a:pPr lvl="1">
              <a:buFont typeface="Courier New" panose="02070309020205020404" pitchFamily="49" charset="0"/>
              <a:buChar char="o"/>
            </a:pPr>
            <a:r>
              <a:rPr lang="en-US" sz="2600" dirty="0">
                <a:latin typeface="Goudy Old Style" panose="02020502050305020303" pitchFamily="18" charset="0"/>
              </a:rPr>
              <a:t>Project confidence, attentive and caring</a:t>
            </a:r>
          </a:p>
          <a:p>
            <a:pPr lvl="1">
              <a:buFont typeface="Courier New" panose="02070309020205020404" pitchFamily="49" charset="0"/>
              <a:buChar char="o"/>
            </a:pPr>
            <a:r>
              <a:rPr lang="en-US" sz="2600" dirty="0">
                <a:latin typeface="Goudy Old Style" panose="02020502050305020303" pitchFamily="18" charset="0"/>
              </a:rPr>
              <a:t>Owner/management need to be present</a:t>
            </a:r>
          </a:p>
          <a:p>
            <a:pPr marL="0" indent="0">
              <a:buNone/>
            </a:pPr>
            <a:r>
              <a:rPr lang="en-US" sz="2600" b="1" dirty="0">
                <a:latin typeface="Goudy Old Style" panose="02020502050305020303" pitchFamily="18" charset="0"/>
              </a:rPr>
              <a:t>Seating</a:t>
            </a:r>
            <a:endParaRPr lang="en-US" sz="2600" dirty="0">
              <a:latin typeface="Goudy Old Style" panose="02020502050305020303" pitchFamily="18" charset="0"/>
            </a:endParaRPr>
          </a:p>
          <a:p>
            <a:pPr lvl="1">
              <a:buFont typeface="Courier New" panose="02070309020205020404" pitchFamily="49" charset="0"/>
              <a:buChar char="o"/>
            </a:pPr>
            <a:r>
              <a:rPr lang="en-US" sz="2600" dirty="0">
                <a:latin typeface="Goudy Old Style" panose="02020502050305020303" pitchFamily="18" charset="0"/>
              </a:rPr>
              <a:t>Planned routes for traffic flow</a:t>
            </a:r>
          </a:p>
          <a:p>
            <a:pPr lvl="1">
              <a:buFont typeface="Courier New" panose="02070309020205020404" pitchFamily="49" charset="0"/>
              <a:buChar char="o"/>
            </a:pPr>
            <a:r>
              <a:rPr lang="en-US" sz="2600" dirty="0">
                <a:latin typeface="Goudy Old Style" panose="02020502050305020303" pitchFamily="18" charset="0"/>
              </a:rPr>
              <a:t>Have a plan for where people have to wait</a:t>
            </a:r>
          </a:p>
          <a:p>
            <a:pPr lvl="1">
              <a:buFont typeface="Courier New" panose="02070309020205020404" pitchFamily="49" charset="0"/>
              <a:buChar char="o"/>
            </a:pPr>
            <a:r>
              <a:rPr lang="en-US" sz="2600" dirty="0">
                <a:latin typeface="Goudy Old Style" panose="02020502050305020303" pitchFamily="18" charset="0"/>
              </a:rPr>
              <a:t>Do not be afraid to tell customers that you reached capacity </a:t>
            </a:r>
          </a:p>
          <a:p>
            <a:pPr marL="530352" lvl="1" indent="0">
              <a:buNone/>
            </a:pPr>
            <a:r>
              <a:rPr lang="en-US" sz="2600" dirty="0">
                <a:latin typeface="Goudy Old Style" panose="02020502050305020303" pitchFamily="18" charset="0"/>
              </a:rPr>
              <a:t>       by following the guidelines (put in place by state/local regulations)</a:t>
            </a:r>
          </a:p>
          <a:p>
            <a:pPr marL="530352" lvl="1" indent="0">
              <a:buNone/>
            </a:pPr>
            <a:r>
              <a:rPr lang="en-US" sz="2600" dirty="0">
                <a:latin typeface="Goudy Old Style" panose="02020502050305020303" pitchFamily="18" charset="0"/>
              </a:rPr>
              <a:t>TIP: Better to lose them at the door than compromise their dinning</a:t>
            </a:r>
          </a:p>
          <a:p>
            <a:pPr marL="530352" lvl="1" indent="0">
              <a:buNone/>
            </a:pPr>
            <a:r>
              <a:rPr lang="en-US" sz="2600" dirty="0">
                <a:latin typeface="Goudy Old Style" panose="02020502050305020303" pitchFamily="18" charset="0"/>
              </a:rPr>
              <a:t>       experience</a:t>
            </a:r>
          </a:p>
          <a:p>
            <a:pPr marL="530352" lvl="1" indent="0">
              <a:buNone/>
            </a:pPr>
            <a:r>
              <a:rPr lang="en-US" sz="2600" dirty="0">
                <a:latin typeface="Goudy Old Style" panose="02020502050305020303" pitchFamily="18" charset="0"/>
              </a:rPr>
              <a:t>	It is about the quality and excellent customer service from the </a:t>
            </a:r>
          </a:p>
          <a:p>
            <a:pPr marL="530352" lvl="1" indent="0">
              <a:buNone/>
            </a:pPr>
            <a:r>
              <a:rPr lang="en-US" sz="2600" dirty="0">
                <a:latin typeface="Goudy Old Style" panose="02020502050305020303" pitchFamily="18" charset="0"/>
              </a:rPr>
              <a:t>        moment that they walk in the door!</a:t>
            </a:r>
          </a:p>
          <a:p>
            <a:pPr marL="530352" lvl="1" indent="0">
              <a:buNone/>
            </a:pPr>
            <a:endParaRPr lang="en-US" sz="1600" dirty="0"/>
          </a:p>
          <a:p>
            <a:pPr lvl="1"/>
            <a:endParaRPr lang="en-US" sz="1600" dirty="0"/>
          </a:p>
          <a:p>
            <a:pPr marL="530352" lvl="1" indent="0">
              <a:buNone/>
            </a:pPr>
            <a:r>
              <a:rPr lang="en-US" sz="2400" dirty="0"/>
              <a:t>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0291" y="3008874"/>
            <a:ext cx="3423997" cy="2998386"/>
          </a:xfrm>
          <a:prstGeom prst="rect">
            <a:avLst/>
          </a:prstGeom>
        </p:spPr>
      </p:pic>
    </p:spTree>
    <p:extLst>
      <p:ext uri="{BB962C8B-B14F-4D97-AF65-F5344CB8AC3E}">
        <p14:creationId xmlns:p14="http://schemas.microsoft.com/office/powerpoint/2010/main" val="1055439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012" y="706056"/>
            <a:ext cx="9601200" cy="5139159"/>
          </a:xfrm>
        </p:spPr>
        <p:txBody>
          <a:bodyPr>
            <a:normAutofit lnSpcReduction="10000"/>
          </a:bodyPr>
          <a:lstStyle/>
          <a:p>
            <a:pPr marL="0" indent="0" algn="ctr">
              <a:buNone/>
            </a:pPr>
            <a:r>
              <a:rPr lang="en-US" sz="3600" dirty="0">
                <a:solidFill>
                  <a:srgbClr val="7030A0"/>
                </a:solidFill>
                <a:latin typeface="Bookman Old Style" panose="02050604050505020204" pitchFamily="18" charset="0"/>
              </a:rPr>
              <a:t>STAGES 3 MEAL</a:t>
            </a:r>
          </a:p>
          <a:p>
            <a:pPr marL="0" indent="0">
              <a:buNone/>
            </a:pPr>
            <a:r>
              <a:rPr lang="en-US" sz="2400" b="1" dirty="0">
                <a:latin typeface="Goudy Old Style" panose="02020502050305020303" pitchFamily="18" charset="0"/>
              </a:rPr>
              <a:t>Server Greeting</a:t>
            </a:r>
            <a:endParaRPr lang="en-US" sz="2400" dirty="0">
              <a:latin typeface="Goudy Old Style" panose="02020502050305020303" pitchFamily="18" charset="0"/>
            </a:endParaRPr>
          </a:p>
          <a:p>
            <a:pPr lvl="1">
              <a:buFont typeface="Wingdings" panose="05000000000000000000" pitchFamily="2" charset="2"/>
              <a:buChar char="ü"/>
            </a:pPr>
            <a:r>
              <a:rPr lang="en-US" sz="2400" dirty="0">
                <a:latin typeface="Goudy Old Style" panose="02020502050305020303" pitchFamily="18" charset="0"/>
              </a:rPr>
              <a:t>Warm</a:t>
            </a:r>
          </a:p>
          <a:p>
            <a:pPr lvl="1">
              <a:buFont typeface="Wingdings" panose="05000000000000000000" pitchFamily="2" charset="2"/>
              <a:buChar char="ü"/>
            </a:pPr>
            <a:r>
              <a:rPr lang="en-US" sz="2400" dirty="0">
                <a:latin typeface="Goudy Old Style" panose="02020502050305020303" pitchFamily="18" charset="0"/>
              </a:rPr>
              <a:t>Friendly</a:t>
            </a:r>
          </a:p>
          <a:p>
            <a:pPr lvl="1">
              <a:buFont typeface="Wingdings" panose="05000000000000000000" pitchFamily="2" charset="2"/>
              <a:buChar char="ü"/>
            </a:pPr>
            <a:r>
              <a:rPr lang="en-US" sz="2400" dirty="0">
                <a:latin typeface="Goudy Old Style" panose="02020502050305020303" pitchFamily="18" charset="0"/>
              </a:rPr>
              <a:t>Smiling</a:t>
            </a:r>
          </a:p>
          <a:p>
            <a:pPr lvl="1">
              <a:buFont typeface="Wingdings" panose="05000000000000000000" pitchFamily="2" charset="2"/>
              <a:buChar char="ü"/>
            </a:pPr>
            <a:r>
              <a:rPr lang="en-US" sz="2400" dirty="0">
                <a:latin typeface="Goudy Old Style" panose="02020502050305020303" pitchFamily="18" charset="0"/>
              </a:rPr>
              <a:t>Eye Contact</a:t>
            </a:r>
          </a:p>
          <a:p>
            <a:pPr marL="0" indent="0">
              <a:buNone/>
            </a:pPr>
            <a:endParaRPr lang="en-US" sz="2400" b="1" dirty="0">
              <a:latin typeface="Goudy Old Style" panose="02020502050305020303" pitchFamily="18" charset="0"/>
            </a:endParaRPr>
          </a:p>
          <a:p>
            <a:pPr marL="0" indent="0">
              <a:buNone/>
            </a:pPr>
            <a:r>
              <a:rPr lang="en-US" sz="2400" b="1" dirty="0">
                <a:latin typeface="Goudy Old Style" panose="02020502050305020303" pitchFamily="18" charset="0"/>
              </a:rPr>
              <a:t>Delivery/Clearing</a:t>
            </a:r>
            <a:endParaRPr lang="en-US" sz="2400" dirty="0">
              <a:latin typeface="Goudy Old Style" panose="02020502050305020303" pitchFamily="18" charset="0"/>
            </a:endParaRPr>
          </a:p>
          <a:p>
            <a:pPr lvl="1">
              <a:buFont typeface="Wingdings" panose="05000000000000000000" pitchFamily="2" charset="2"/>
              <a:buChar char="ü"/>
            </a:pPr>
            <a:r>
              <a:rPr lang="en-US" sz="2400" dirty="0">
                <a:latin typeface="Goudy Old Style" panose="02020502050305020303" pitchFamily="18" charset="0"/>
              </a:rPr>
              <a:t>Team Approach</a:t>
            </a:r>
          </a:p>
          <a:p>
            <a:pPr lvl="1">
              <a:buFont typeface="Wingdings" panose="05000000000000000000" pitchFamily="2" charset="2"/>
              <a:buChar char="ü"/>
            </a:pPr>
            <a:r>
              <a:rPr lang="en-US" sz="2400" dirty="0">
                <a:latin typeface="Goudy Old Style" panose="02020502050305020303" pitchFamily="18" charset="0"/>
              </a:rPr>
              <a:t>Single Touching </a:t>
            </a:r>
          </a:p>
          <a:p>
            <a:pPr lvl="1">
              <a:buFont typeface="Wingdings" panose="05000000000000000000" pitchFamily="2" charset="2"/>
              <a:buChar char="ü"/>
            </a:pPr>
            <a:r>
              <a:rPr lang="en-US" sz="2400" dirty="0">
                <a:latin typeface="Goudy Old Style" panose="02020502050305020303" pitchFamily="18" charset="0"/>
              </a:rPr>
              <a:t>Bus Boys Only</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3398" y="1845383"/>
            <a:ext cx="4636578" cy="3085432"/>
          </a:xfrm>
          <a:prstGeom prst="rect">
            <a:avLst/>
          </a:prstGeom>
        </p:spPr>
      </p:pic>
    </p:spTree>
    <p:extLst>
      <p:ext uri="{BB962C8B-B14F-4D97-AF65-F5344CB8AC3E}">
        <p14:creationId xmlns:p14="http://schemas.microsoft.com/office/powerpoint/2010/main" val="308058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2071" y="758141"/>
            <a:ext cx="9601200" cy="4716684"/>
          </a:xfrm>
        </p:spPr>
        <p:txBody>
          <a:bodyPr/>
          <a:lstStyle/>
          <a:p>
            <a:pPr marL="0" indent="0" algn="ctr">
              <a:buNone/>
            </a:pPr>
            <a:r>
              <a:rPr lang="en-US" sz="3600" dirty="0">
                <a:solidFill>
                  <a:srgbClr val="7030A0"/>
                </a:solidFill>
                <a:latin typeface="Bookman Old Style" panose="02050604050505020204" pitchFamily="18" charset="0"/>
              </a:rPr>
              <a:t>STAGE 4 PAYMENT</a:t>
            </a:r>
          </a:p>
          <a:p>
            <a:pPr lvl="0"/>
            <a:endParaRPr lang="en-US" sz="2400" dirty="0"/>
          </a:p>
          <a:p>
            <a:pPr lvl="0"/>
            <a:r>
              <a:rPr lang="en-US" sz="2400" dirty="0">
                <a:latin typeface="Goudy Old Style" panose="02020502050305020303" pitchFamily="18" charset="0"/>
              </a:rPr>
              <a:t>Cashless</a:t>
            </a:r>
          </a:p>
          <a:p>
            <a:pPr lvl="0"/>
            <a:r>
              <a:rPr lang="en-US" sz="2400" dirty="0">
                <a:latin typeface="Goudy Old Style" panose="02020502050305020303" pitchFamily="18" charset="0"/>
              </a:rPr>
              <a:t>Touchless</a:t>
            </a:r>
          </a:p>
          <a:p>
            <a:pPr lvl="0"/>
            <a:r>
              <a:rPr lang="en-US" sz="2400" dirty="0">
                <a:latin typeface="Goudy Old Style" panose="02020502050305020303" pitchFamily="18" charset="0"/>
              </a:rPr>
              <a:t>Ordering by App</a:t>
            </a:r>
          </a:p>
          <a:p>
            <a:pPr lvl="0"/>
            <a:r>
              <a:rPr lang="en-US" sz="2400" dirty="0">
                <a:latin typeface="Goudy Old Style" panose="02020502050305020303" pitchFamily="18" charset="0"/>
              </a:rPr>
              <a:t>Use wipe/sanitizers in </a:t>
            </a:r>
            <a:r>
              <a:rPr lang="en-US" sz="2400">
                <a:latin typeface="Goudy Old Style" panose="02020502050305020303" pitchFamily="18" charset="0"/>
              </a:rPr>
              <a:t>front of </a:t>
            </a:r>
            <a:r>
              <a:rPr lang="en-US" sz="2400" dirty="0">
                <a:latin typeface="Goudy Old Style" panose="02020502050305020303" pitchFamily="18" charset="0"/>
              </a:rPr>
              <a:t>customer</a:t>
            </a:r>
          </a:p>
          <a:p>
            <a:pPr lvl="0"/>
            <a:r>
              <a:rPr lang="en-US" sz="2400" dirty="0">
                <a:latin typeface="Goudy Old Style" panose="02020502050305020303" pitchFamily="18" charset="0"/>
              </a:rPr>
              <a:t>TIP: Make sure to have multiple ways to allow customers to pay</a:t>
            </a:r>
          </a:p>
          <a:p>
            <a:pPr marL="0" lvl="0" indent="0">
              <a:buNone/>
            </a:pPr>
            <a:r>
              <a:rPr lang="en-US" sz="2400" dirty="0">
                <a:latin typeface="Goudy Old Style" panose="02020502050305020303" pitchFamily="18" charset="0"/>
              </a:rPr>
              <a:t>      Make them feel comfortable and safe</a:t>
            </a:r>
          </a:p>
          <a:p>
            <a:pPr marL="0" lvl="0" indent="0">
              <a:buNone/>
            </a:pPr>
            <a:r>
              <a:rPr lang="en-US" sz="2400" dirty="0">
                <a:latin typeface="Goudy Old Style" panose="02020502050305020303" pitchFamily="18" charset="0"/>
              </a:rPr>
              <a:t>            </a:t>
            </a:r>
          </a:p>
          <a:p>
            <a:endParaRPr lang="en-US" dirty="0"/>
          </a:p>
        </p:txBody>
      </p:sp>
      <p:sp>
        <p:nvSpPr>
          <p:cNvPr id="4" name="AutoShape 2" descr="Clip Art Currency Symbol Dollar Sign, PNG, 500x653px, Currency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1852" y="1448282"/>
            <a:ext cx="4282262" cy="2406087"/>
          </a:xfrm>
          <a:prstGeom prst="rect">
            <a:avLst/>
          </a:prstGeom>
        </p:spPr>
      </p:pic>
    </p:spTree>
    <p:extLst>
      <p:ext uri="{BB962C8B-B14F-4D97-AF65-F5344CB8AC3E}">
        <p14:creationId xmlns:p14="http://schemas.microsoft.com/office/powerpoint/2010/main" val="275189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727" y="677119"/>
            <a:ext cx="9601200" cy="3581400"/>
          </a:xfrm>
        </p:spPr>
        <p:txBody>
          <a:bodyPr>
            <a:normAutofit fontScale="92500" lnSpcReduction="20000"/>
          </a:bodyPr>
          <a:lstStyle/>
          <a:p>
            <a:pPr marL="0" indent="0" algn="ctr">
              <a:buNone/>
            </a:pPr>
            <a:r>
              <a:rPr lang="en-US" sz="3600" dirty="0">
                <a:solidFill>
                  <a:srgbClr val="7030A0"/>
                </a:solidFill>
                <a:latin typeface="Goudy Old Style" panose="02020502050305020303" pitchFamily="18" charset="0"/>
              </a:rPr>
              <a:t>STAGE 5 DEPARTING</a:t>
            </a:r>
            <a:r>
              <a:rPr lang="en-US" dirty="0">
                <a:solidFill>
                  <a:srgbClr val="7030A0"/>
                </a:solidFill>
              </a:rPr>
              <a:t> </a:t>
            </a:r>
          </a:p>
          <a:p>
            <a:pPr marL="0" indent="0">
              <a:buNone/>
            </a:pPr>
            <a:endParaRPr lang="en-US" sz="2400" dirty="0"/>
          </a:p>
          <a:p>
            <a:pPr marL="0" indent="0">
              <a:buNone/>
            </a:pPr>
            <a:r>
              <a:rPr lang="en-US" sz="3000" dirty="0">
                <a:latin typeface="Goudy Old Style" panose="02020502050305020303" pitchFamily="18" charset="0"/>
              </a:rPr>
              <a:t>Server- THANK YOU!</a:t>
            </a:r>
          </a:p>
          <a:p>
            <a:pPr lvl="1"/>
            <a:r>
              <a:rPr lang="en-US" sz="3000" dirty="0">
                <a:latin typeface="Goudy Old Style" panose="02020502050305020303" pitchFamily="18" charset="0"/>
              </a:rPr>
              <a:t>Be genuine and warm</a:t>
            </a:r>
          </a:p>
          <a:p>
            <a:pPr lvl="1"/>
            <a:r>
              <a:rPr lang="en-US" sz="3000" dirty="0">
                <a:latin typeface="Goudy Old Style" panose="02020502050305020303" pitchFamily="18" charset="0"/>
              </a:rPr>
              <a:t>Smile</a:t>
            </a:r>
          </a:p>
          <a:p>
            <a:pPr lvl="1"/>
            <a:r>
              <a:rPr lang="en-US" sz="3000" dirty="0">
                <a:latin typeface="Goudy Old Style" panose="02020502050305020303" pitchFamily="18" charset="0"/>
              </a:rPr>
              <a:t>Please comeback soon</a:t>
            </a:r>
          </a:p>
          <a:p>
            <a:pPr marL="0" indent="0">
              <a:buNone/>
            </a:pPr>
            <a:endParaRPr lang="en-US" sz="3000" dirty="0">
              <a:latin typeface="Goudy Old Style" panose="02020502050305020303" pitchFamily="18" charset="0"/>
            </a:endParaRPr>
          </a:p>
          <a:p>
            <a:pPr marL="0" indent="0">
              <a:buNone/>
            </a:pPr>
            <a:r>
              <a:rPr lang="en-US" sz="3000" dirty="0">
                <a:latin typeface="Goudy Old Style" panose="02020502050305020303" pitchFamily="18" charset="0"/>
              </a:rPr>
              <a:t>Host- THANK YOU for their support!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518" y="2927430"/>
            <a:ext cx="4418614" cy="2830429"/>
          </a:xfrm>
          <a:prstGeom prst="rect">
            <a:avLst/>
          </a:prstGeom>
        </p:spPr>
      </p:pic>
    </p:spTree>
    <p:extLst>
      <p:ext uri="{BB962C8B-B14F-4D97-AF65-F5344CB8AC3E}">
        <p14:creationId xmlns:p14="http://schemas.microsoft.com/office/powerpoint/2010/main" val="934079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7886"/>
          </a:xfrm>
        </p:spPr>
        <p:txBody>
          <a:bodyPr>
            <a:noAutofit/>
          </a:bodyPr>
          <a:lstStyle/>
          <a:p>
            <a:r>
              <a:rPr lang="en-US" sz="3600" dirty="0">
                <a:solidFill>
                  <a:srgbClr val="13673F"/>
                </a:solidFill>
                <a:latin typeface="Bookman Old Style" panose="02050604050505020204" pitchFamily="18" charset="0"/>
              </a:rPr>
              <a:t>MARKETING TIPS</a:t>
            </a:r>
            <a:br>
              <a:rPr lang="en-US" sz="3600" dirty="0">
                <a:latin typeface="Bookman Old Style" panose="02050604050505020204" pitchFamily="18" charset="0"/>
              </a:rPr>
            </a:br>
            <a:endParaRPr lang="en-US" sz="3600" dirty="0">
              <a:latin typeface="Bookman Old Style" panose="02050604050505020204" pitchFamily="18" charset="0"/>
            </a:endParaRPr>
          </a:p>
        </p:txBody>
      </p:sp>
      <p:sp>
        <p:nvSpPr>
          <p:cNvPr id="3" name="Content Placeholder 2"/>
          <p:cNvSpPr>
            <a:spLocks noGrp="1"/>
          </p:cNvSpPr>
          <p:nvPr>
            <p:ph idx="1"/>
          </p:nvPr>
        </p:nvSpPr>
        <p:spPr>
          <a:xfrm>
            <a:off x="1371600" y="1539434"/>
            <a:ext cx="9601200" cy="4536311"/>
          </a:xfrm>
        </p:spPr>
        <p:txBody>
          <a:bodyPr>
            <a:normAutofit fontScale="92500" lnSpcReduction="10000"/>
          </a:bodyPr>
          <a:lstStyle/>
          <a:p>
            <a:pPr lvl="0"/>
            <a:r>
              <a:rPr lang="en-US" sz="2400" dirty="0">
                <a:latin typeface="Goudy Old Style" panose="02020502050305020303" pitchFamily="18" charset="0"/>
              </a:rPr>
              <a:t>All marketing should be geared toward building a bond of trust</a:t>
            </a:r>
          </a:p>
          <a:p>
            <a:pPr lvl="0"/>
            <a:r>
              <a:rPr lang="en-US" sz="2400" dirty="0">
                <a:latin typeface="Goudy Old Style" panose="02020502050305020303" pitchFamily="18" charset="0"/>
              </a:rPr>
              <a:t>Vividly displace COVID-19 policies all the things you are doing to keep customers safe</a:t>
            </a:r>
          </a:p>
          <a:p>
            <a:pPr lvl="0"/>
            <a:r>
              <a:rPr lang="en-US" sz="2400" dirty="0">
                <a:latin typeface="Goudy Old Style" panose="02020502050305020303" pitchFamily="18" charset="0"/>
              </a:rPr>
              <a:t>Message should be community service driven (we are all in this together)-be sympathetic but show that you are in it with them</a:t>
            </a:r>
          </a:p>
          <a:p>
            <a:pPr lvl="0"/>
            <a:r>
              <a:rPr lang="en-US" sz="2400" dirty="0">
                <a:latin typeface="Goudy Old Style" panose="02020502050305020303" pitchFamily="18" charset="0"/>
              </a:rPr>
              <a:t>Ask customers do they know an elderly individual and prepare a meal for them</a:t>
            </a:r>
          </a:p>
          <a:p>
            <a:pPr lvl="0"/>
            <a:r>
              <a:rPr lang="en-US" sz="2400" dirty="0">
                <a:latin typeface="Goudy Old Style" panose="02020502050305020303" pitchFamily="18" charset="0"/>
              </a:rPr>
              <a:t>Volunteer your services</a:t>
            </a:r>
          </a:p>
          <a:p>
            <a:pPr lvl="0"/>
            <a:r>
              <a:rPr lang="en-US" sz="2400" dirty="0">
                <a:latin typeface="Goudy Old Style" panose="02020502050305020303" pitchFamily="18" charset="0"/>
              </a:rPr>
              <a:t>Continue to stay engaged with your customers-Be creative</a:t>
            </a:r>
          </a:p>
          <a:p>
            <a:pPr lvl="0"/>
            <a:r>
              <a:rPr lang="en-US" sz="2400" dirty="0">
                <a:latin typeface="Goudy Old Style" panose="02020502050305020303" pitchFamily="18" charset="0"/>
              </a:rPr>
              <a:t>Consider family packs-as an added incentive consider give away (water sanitizer toilet paper) </a:t>
            </a:r>
          </a:p>
          <a:p>
            <a:pPr lvl="0"/>
            <a:r>
              <a:rPr lang="en-US" sz="2400" dirty="0">
                <a:latin typeface="Goudy Old Style" panose="02020502050305020303" pitchFamily="18" charset="0"/>
              </a:rPr>
              <a:t>Take pictures and post both regular and in takeout container</a:t>
            </a:r>
          </a:p>
          <a:p>
            <a:pPr marL="0" indent="0">
              <a:buNone/>
            </a:pPr>
            <a:endParaRPr lang="en-US" dirty="0"/>
          </a:p>
        </p:txBody>
      </p:sp>
    </p:spTree>
    <p:extLst>
      <p:ext uri="{BB962C8B-B14F-4D97-AF65-F5344CB8AC3E}">
        <p14:creationId xmlns:p14="http://schemas.microsoft.com/office/powerpoint/2010/main" val="39675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13673F"/>
                </a:solidFill>
                <a:latin typeface="Bookman Old Style" panose="02050604050505020204" pitchFamily="18" charset="0"/>
              </a:rPr>
              <a:t>CASH FLOW </a:t>
            </a:r>
            <a:br>
              <a:rPr lang="en-US" dirty="0"/>
            </a:br>
            <a:endParaRPr lang="en-US" dirty="0"/>
          </a:p>
        </p:txBody>
      </p:sp>
      <p:sp>
        <p:nvSpPr>
          <p:cNvPr id="3" name="Content Placeholder 2"/>
          <p:cNvSpPr>
            <a:spLocks noGrp="1"/>
          </p:cNvSpPr>
          <p:nvPr>
            <p:ph idx="1"/>
          </p:nvPr>
        </p:nvSpPr>
        <p:spPr>
          <a:xfrm>
            <a:off x="1244278" y="1614668"/>
            <a:ext cx="9601200" cy="3581400"/>
          </a:xfrm>
        </p:spPr>
        <p:txBody>
          <a:bodyPr>
            <a:normAutofit/>
          </a:bodyPr>
          <a:lstStyle/>
          <a:p>
            <a:pPr marL="0" indent="0">
              <a:buNone/>
            </a:pPr>
            <a:endParaRPr lang="en-US" dirty="0"/>
          </a:p>
          <a:p>
            <a:r>
              <a:rPr lang="en-US" sz="2400" dirty="0">
                <a:latin typeface="Goudy Old Style" panose="02020502050305020303" pitchFamily="18" charset="0"/>
              </a:rPr>
              <a:t>Gradual phase-in 25%-50%-75%-100%</a:t>
            </a:r>
          </a:p>
          <a:p>
            <a:r>
              <a:rPr lang="en-US" sz="2400" dirty="0">
                <a:latin typeface="Goudy Old Style" panose="02020502050305020303" pitchFamily="18" charset="0"/>
              </a:rPr>
              <a:t>Helps you forecast how much money/cash you are going to need to operate your business </a:t>
            </a:r>
          </a:p>
          <a:p>
            <a:r>
              <a:rPr lang="en-US" sz="2400" dirty="0">
                <a:latin typeface="Goudy Old Style" panose="02020502050305020303" pitchFamily="18" charset="0"/>
              </a:rPr>
              <a:t>You can only prepare a credible cash flow projects is to know your numbers</a:t>
            </a:r>
          </a:p>
          <a:p>
            <a:r>
              <a:rPr lang="en-US" sz="2400" dirty="0">
                <a:latin typeface="Goudy Old Style" panose="02020502050305020303" pitchFamily="18" charset="0"/>
              </a:rPr>
              <a:t>Labor costs – 30-35% of gross sales</a:t>
            </a:r>
          </a:p>
          <a:p>
            <a:r>
              <a:rPr lang="en-US" sz="2400" dirty="0">
                <a:latin typeface="Goudy Old Style" panose="02020502050305020303" pitchFamily="18" charset="0"/>
              </a:rPr>
              <a:t>Food costs – 25-30%</a:t>
            </a:r>
          </a:p>
          <a:p>
            <a:endParaRPr lang="en-US" dirty="0"/>
          </a:p>
        </p:txBody>
      </p:sp>
    </p:spTree>
    <p:extLst>
      <p:ext uri="{BB962C8B-B14F-4D97-AF65-F5344CB8AC3E}">
        <p14:creationId xmlns:p14="http://schemas.microsoft.com/office/powerpoint/2010/main" val="3012113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69DA-EE05-6241-8042-3D4070A2028F}"/>
              </a:ext>
            </a:extLst>
          </p:cNvPr>
          <p:cNvSpPr>
            <a:spLocks noGrp="1"/>
          </p:cNvSpPr>
          <p:nvPr>
            <p:ph type="title"/>
          </p:nvPr>
        </p:nvSpPr>
        <p:spPr>
          <a:xfrm>
            <a:off x="2959365" y="2423234"/>
            <a:ext cx="6521898" cy="3624870"/>
          </a:xfrm>
        </p:spPr>
        <p:txBody>
          <a:bodyPr vert="horz" lIns="91440" tIns="45720" rIns="91440" bIns="45720" rtlCol="0" anchor="b">
            <a:normAutofit/>
          </a:bodyPr>
          <a:lstStyle/>
          <a:p>
            <a:pPr algn="ctr"/>
            <a:r>
              <a:rPr lang="en-US" cap="all" dirty="0">
                <a:latin typeface="Bookman Old Style" panose="02050604050505020204" pitchFamily="18" charset="0"/>
              </a:rPr>
              <a:t>Questions? </a:t>
            </a:r>
          </a:p>
        </p:txBody>
      </p:sp>
      <p:pic>
        <p:nvPicPr>
          <p:cNvPr id="4" name="Picture 3">
            <a:extLst>
              <a:ext uri="{FF2B5EF4-FFF2-40B4-BE49-F238E27FC236}">
                <a16:creationId xmlns:a16="http://schemas.microsoft.com/office/drawing/2014/main" id="{D18C7DE7-6CA6-0F45-9C64-1EBE21716F16}"/>
              </a:ext>
            </a:extLst>
          </p:cNvPr>
          <p:cNvPicPr>
            <a:picLocks noChangeAspect="1"/>
          </p:cNvPicPr>
          <p:nvPr/>
        </p:nvPicPr>
        <p:blipFill>
          <a:blip r:embed="rId2"/>
          <a:stretch>
            <a:fillRect/>
          </a:stretch>
        </p:blipFill>
        <p:spPr>
          <a:xfrm>
            <a:off x="3390703" y="1272941"/>
            <a:ext cx="5659222" cy="3395533"/>
          </a:xfrm>
          <a:prstGeom prst="rect">
            <a:avLst/>
          </a:prstGeom>
        </p:spPr>
      </p:pic>
    </p:spTree>
    <p:extLst>
      <p:ext uri="{BB962C8B-B14F-4D97-AF65-F5344CB8AC3E}">
        <p14:creationId xmlns:p14="http://schemas.microsoft.com/office/powerpoint/2010/main" val="4025017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3600" dirty="0">
                <a:latin typeface="Bookman Old Style" panose="02050604050505020204" pitchFamily="18" charset="0"/>
              </a:rPr>
              <a:t>Need Assistance???</a:t>
            </a:r>
          </a:p>
          <a:p>
            <a:pPr marL="0" indent="0" algn="ctr">
              <a:buNone/>
            </a:pPr>
            <a:endParaRPr lang="en-US" b="1" dirty="0"/>
          </a:p>
          <a:p>
            <a:pPr marL="0" indent="0" algn="ctr">
              <a:buNone/>
            </a:pPr>
            <a:r>
              <a:rPr lang="en-US" sz="2400" b="1" dirty="0">
                <a:latin typeface="Goudy Old Style" panose="02020502050305020303" pitchFamily="18" charset="0"/>
              </a:rPr>
              <a:t>CLINTON TYMES</a:t>
            </a:r>
            <a:br>
              <a:rPr lang="en-US" sz="2400" b="1" dirty="0">
                <a:latin typeface="Goudy Old Style" panose="02020502050305020303" pitchFamily="18" charset="0"/>
              </a:rPr>
            </a:br>
            <a:r>
              <a:rPr lang="en-US" sz="2400" b="1" dirty="0">
                <a:latin typeface="Goudy Old Style" panose="02020502050305020303" pitchFamily="18" charset="0"/>
              </a:rPr>
              <a:t>TECHNICAL ASSISTANCE COORDINATOR</a:t>
            </a:r>
            <a:br>
              <a:rPr lang="en-US" sz="2400" b="1">
                <a:latin typeface="Goudy Old Style" panose="02020502050305020303" pitchFamily="18" charset="0"/>
              </a:rPr>
            </a:br>
            <a:r>
              <a:rPr lang="en-US" sz="2400" b="1">
                <a:latin typeface="Goudy Old Style" panose="02020502050305020303" pitchFamily="18" charset="0"/>
              </a:rPr>
              <a:t>TRUE </a:t>
            </a:r>
            <a:r>
              <a:rPr lang="en-US" sz="2400" b="1" dirty="0">
                <a:latin typeface="Goudy Old Style" panose="02020502050305020303" pitchFamily="18" charset="0"/>
              </a:rPr>
              <a:t>ACCESS CAPITAL</a:t>
            </a:r>
            <a:endParaRPr lang="en-US" sz="2400" dirty="0">
              <a:latin typeface="Goudy Old Style" panose="02020502050305020303" pitchFamily="18" charset="0"/>
            </a:endParaRPr>
          </a:p>
          <a:p>
            <a:pPr marL="0" indent="0" algn="ctr">
              <a:buNone/>
            </a:pPr>
            <a:r>
              <a:rPr lang="en-US" sz="2400" b="1" dirty="0">
                <a:latin typeface="Goudy Old Style" panose="02020502050305020303" pitchFamily="18" charset="0"/>
              </a:rPr>
              <a:t>302-652-6774 ext. 117</a:t>
            </a:r>
            <a:endParaRPr lang="en-US" sz="2400" dirty="0">
              <a:latin typeface="Goudy Old Style" panose="02020502050305020303" pitchFamily="18" charset="0"/>
            </a:endParaRPr>
          </a:p>
          <a:p>
            <a:pPr marL="0" indent="0" algn="ctr">
              <a:buNone/>
            </a:pPr>
            <a:r>
              <a:rPr lang="en-US" sz="2400" b="1" u="sng" dirty="0">
                <a:latin typeface="Goudy Old Style" panose="02020502050305020303" pitchFamily="18" charset="0"/>
                <a:hlinkClick r:id="rId2"/>
              </a:rPr>
              <a:t>ctymes@trueaccesscapital.org</a:t>
            </a:r>
            <a:endParaRPr lang="en-US" sz="2400" dirty="0">
              <a:latin typeface="Goudy Old Style" panose="02020502050305020303" pitchFamily="18" charset="0"/>
            </a:endParaRPr>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5163" y="671332"/>
            <a:ext cx="5833641" cy="1207293"/>
          </a:xfrm>
          <a:prstGeom prst="rect">
            <a:avLst/>
          </a:prstGeom>
        </p:spPr>
      </p:pic>
    </p:spTree>
    <p:extLst>
      <p:ext uri="{BB962C8B-B14F-4D97-AF65-F5344CB8AC3E}">
        <p14:creationId xmlns:p14="http://schemas.microsoft.com/office/powerpoint/2010/main" val="285826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rgbClr val="13673F"/>
                </a:solidFill>
                <a:latin typeface="Bookman Old Style" panose="02050604050505020204" pitchFamily="18" charset="0"/>
              </a:rPr>
              <a:t>IT’S A NEW WORLD AND YOU HAVE TO EVOLVE, ADAPT AND IMPROVE</a:t>
            </a:r>
            <a:br>
              <a:rPr lang="en-US" dirty="0"/>
            </a:br>
            <a:endParaRPr lang="en-US" dirty="0"/>
          </a:p>
        </p:txBody>
      </p:sp>
      <p:sp>
        <p:nvSpPr>
          <p:cNvPr id="3" name="Content Placeholder 2"/>
          <p:cNvSpPr>
            <a:spLocks noGrp="1"/>
          </p:cNvSpPr>
          <p:nvPr>
            <p:ph idx="1"/>
          </p:nvPr>
        </p:nvSpPr>
        <p:spPr>
          <a:xfrm>
            <a:off x="1371600" y="2594383"/>
            <a:ext cx="9601200" cy="3581400"/>
          </a:xfrm>
        </p:spPr>
        <p:txBody>
          <a:bodyPr/>
          <a:lstStyle/>
          <a:p>
            <a:pPr marL="0" indent="0">
              <a:buNone/>
            </a:pPr>
            <a:r>
              <a:rPr lang="en-US" sz="4000" dirty="0">
                <a:latin typeface="Goudy Old Style" panose="02020502050305020303" pitchFamily="18" charset="0"/>
              </a:rPr>
              <a:t>Coming Back Is Not Going To Be Easy!!!!!!</a:t>
            </a:r>
          </a:p>
          <a:p>
            <a:pPr marL="530352" lvl="1" indent="0">
              <a:buNone/>
            </a:pPr>
            <a:endParaRPr lang="en-US" sz="2800" dirty="0">
              <a:latin typeface="Goudy Old Style" panose="02020502050305020303" pitchFamily="18" charset="0"/>
            </a:endParaRPr>
          </a:p>
          <a:p>
            <a:pPr marL="530352" lvl="1" indent="0">
              <a:buNone/>
            </a:pPr>
            <a:r>
              <a:rPr lang="en-US" sz="2800" dirty="0">
                <a:latin typeface="Goudy Old Style" panose="02020502050305020303" pitchFamily="18" charset="0"/>
              </a:rPr>
              <a:t>Overcoming Safety and Trust Issues for:</a:t>
            </a:r>
          </a:p>
          <a:p>
            <a:pPr lvl="3">
              <a:buFont typeface="Arial" panose="020B0604020202020204" pitchFamily="34" charset="0"/>
              <a:buChar char="•"/>
            </a:pPr>
            <a:r>
              <a:rPr lang="en-US" sz="3400" dirty="0">
                <a:latin typeface="Goudy Old Style" panose="02020502050305020303" pitchFamily="18" charset="0"/>
              </a:rPr>
              <a:t>Staff</a:t>
            </a:r>
          </a:p>
          <a:p>
            <a:pPr lvl="3">
              <a:buFont typeface="Arial" panose="020B0604020202020204" pitchFamily="34" charset="0"/>
              <a:buChar char="•"/>
            </a:pPr>
            <a:r>
              <a:rPr lang="en-US" sz="3400" dirty="0">
                <a:latin typeface="Goudy Old Style" panose="02020502050305020303" pitchFamily="18" charset="0"/>
              </a:rPr>
              <a:t>Customers</a:t>
            </a:r>
          </a:p>
        </p:txBody>
      </p:sp>
      <p:sp>
        <p:nvSpPr>
          <p:cNvPr id="5" name="AutoShape 4" descr="Safety and Health"/>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5606" y="3665536"/>
            <a:ext cx="2891982" cy="3010290"/>
          </a:xfrm>
          <a:prstGeom prst="rect">
            <a:avLst/>
          </a:prstGeom>
        </p:spPr>
      </p:pic>
    </p:spTree>
    <p:extLst>
      <p:ext uri="{BB962C8B-B14F-4D97-AF65-F5344CB8AC3E}">
        <p14:creationId xmlns:p14="http://schemas.microsoft.com/office/powerpoint/2010/main" val="120067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rgbClr val="13673F"/>
                </a:solidFill>
                <a:latin typeface="Bookman Old Style" panose="02050604050505020204" pitchFamily="18" charset="0"/>
              </a:rPr>
              <a:t>WHY IT’S GOING TO BE MORE DIFFICULT-</a:t>
            </a:r>
            <a:br>
              <a:rPr lang="en-US" sz="3200" dirty="0">
                <a:solidFill>
                  <a:srgbClr val="13673F"/>
                </a:solidFill>
                <a:latin typeface="Bookman Old Style" panose="02050604050505020204" pitchFamily="18" charset="0"/>
              </a:rPr>
            </a:br>
            <a:r>
              <a:rPr lang="en-US" sz="3200" dirty="0">
                <a:solidFill>
                  <a:srgbClr val="13673F"/>
                </a:solidFill>
                <a:latin typeface="Bookman Old Style" panose="02050604050505020204" pitchFamily="18" charset="0"/>
              </a:rPr>
              <a:t>SOME GUEST SURVEYS HAVE SHOWN:</a:t>
            </a:r>
          </a:p>
        </p:txBody>
      </p:sp>
      <p:sp>
        <p:nvSpPr>
          <p:cNvPr id="3" name="Content Placeholder 2"/>
          <p:cNvSpPr>
            <a:spLocks noGrp="1"/>
          </p:cNvSpPr>
          <p:nvPr>
            <p:ph idx="1"/>
          </p:nvPr>
        </p:nvSpPr>
        <p:spPr>
          <a:xfrm>
            <a:off x="1371600" y="1828800"/>
            <a:ext cx="9601200" cy="4038600"/>
          </a:xfrm>
        </p:spPr>
        <p:txBody>
          <a:bodyPr>
            <a:normAutofit fontScale="92500"/>
          </a:bodyPr>
          <a:lstStyle/>
          <a:p>
            <a:pPr marL="0" indent="0">
              <a:buNone/>
            </a:pPr>
            <a:endParaRPr lang="en-US" sz="2400" b="1" dirty="0"/>
          </a:p>
          <a:p>
            <a:r>
              <a:rPr lang="en-US" sz="2400" dirty="0">
                <a:latin typeface="Goudy Old Style" panose="02020502050305020303" pitchFamily="18" charset="0"/>
              </a:rPr>
              <a:t>59% of diners would like to </a:t>
            </a:r>
            <a:r>
              <a:rPr lang="en-US" sz="2400" b="1" dirty="0">
                <a:latin typeface="Goudy Old Style" panose="02020502050305020303" pitchFamily="18" charset="0"/>
              </a:rPr>
              <a:t>LIMIT THE NUMBER OF CUSTOMERS IN THE RESTURANT</a:t>
            </a:r>
            <a:endParaRPr lang="en-US" sz="2400" dirty="0">
              <a:latin typeface="Goudy Old Style" panose="02020502050305020303" pitchFamily="18" charset="0"/>
            </a:endParaRPr>
          </a:p>
          <a:p>
            <a:r>
              <a:rPr lang="en-US" sz="2400" dirty="0">
                <a:latin typeface="Goudy Old Style" panose="02020502050305020303" pitchFamily="18" charset="0"/>
              </a:rPr>
              <a:t>68% of diners would like to </a:t>
            </a:r>
            <a:r>
              <a:rPr lang="en-US" sz="2400" b="1" dirty="0">
                <a:latin typeface="Goudy Old Style" panose="02020502050305020303" pitchFamily="18" charset="0"/>
              </a:rPr>
              <a:t>HAVE AT LEAST 6 FEET BETWEEN TABLES</a:t>
            </a:r>
            <a:endParaRPr lang="en-US" sz="2400" dirty="0">
              <a:latin typeface="Goudy Old Style" panose="02020502050305020303" pitchFamily="18" charset="0"/>
            </a:endParaRPr>
          </a:p>
          <a:p>
            <a:r>
              <a:rPr lang="en-US" sz="2400" dirty="0">
                <a:latin typeface="Goudy Old Style" panose="02020502050305020303" pitchFamily="18" charset="0"/>
              </a:rPr>
              <a:t>62% </a:t>
            </a:r>
            <a:r>
              <a:rPr lang="en-US" sz="2400" b="1" dirty="0">
                <a:latin typeface="Goudy Old Style" panose="02020502050305020303" pitchFamily="18" charset="0"/>
              </a:rPr>
              <a:t>WANT RESTURANT EMPLOYEES TO WEAR BOTH MASKS AND GLOVES</a:t>
            </a:r>
            <a:endParaRPr lang="en-US" sz="2400" dirty="0">
              <a:latin typeface="Goudy Old Style" panose="02020502050305020303" pitchFamily="18" charset="0"/>
            </a:endParaRPr>
          </a:p>
          <a:p>
            <a:r>
              <a:rPr lang="en-US" sz="2400" dirty="0">
                <a:latin typeface="Goudy Old Style" panose="02020502050305020303" pitchFamily="18" charset="0"/>
              </a:rPr>
              <a:t>59% </a:t>
            </a:r>
            <a:r>
              <a:rPr lang="en-US" sz="2400" b="1" dirty="0">
                <a:latin typeface="Goudy Old Style" panose="02020502050305020303" pitchFamily="18" charset="0"/>
              </a:rPr>
              <a:t>SAY DISPOSABLE, SINGLE USE MENUS ARE IMPORTANT TO THEM</a:t>
            </a:r>
            <a:endParaRPr lang="en-US" sz="2400" dirty="0">
              <a:latin typeface="Goudy Old Style" panose="02020502050305020303" pitchFamily="18" charset="0"/>
            </a:endParaRPr>
          </a:p>
          <a:p>
            <a:r>
              <a:rPr lang="en-US" sz="2400" dirty="0">
                <a:latin typeface="Goudy Old Style" panose="02020502050305020303" pitchFamily="18" charset="0"/>
              </a:rPr>
              <a:t>44% </a:t>
            </a:r>
            <a:r>
              <a:rPr lang="en-US" sz="2400" b="1" dirty="0">
                <a:latin typeface="Goudy Old Style" panose="02020502050305020303" pitchFamily="18" charset="0"/>
              </a:rPr>
              <a:t>THINK THEIR USUAL DINING OUT ROUTINE WILL BE BACK TO NORMAL WITHIN A FEW WEEKS</a:t>
            </a:r>
            <a:endParaRPr lang="en-US" sz="2400" dirty="0">
              <a:latin typeface="Goudy Old Style" panose="02020502050305020303" pitchFamily="18" charset="0"/>
            </a:endParaRPr>
          </a:p>
          <a:p>
            <a:endParaRPr lang="en-US" dirty="0"/>
          </a:p>
        </p:txBody>
      </p:sp>
    </p:spTree>
    <p:extLst>
      <p:ext uri="{BB962C8B-B14F-4D97-AF65-F5344CB8AC3E}">
        <p14:creationId xmlns:p14="http://schemas.microsoft.com/office/powerpoint/2010/main" val="51919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13673F"/>
                </a:solidFill>
                <a:latin typeface="Bookman Old Style" panose="02050604050505020204" pitchFamily="18" charset="0"/>
              </a:rPr>
              <a:t>What measures have you put into place to protect your staff to make them feel safe?</a:t>
            </a:r>
            <a:br>
              <a:rPr lang="en-US" sz="3600" dirty="0">
                <a:latin typeface="Bookman Old Style" panose="02050604050505020204" pitchFamily="18" charset="0"/>
              </a:rPr>
            </a:br>
            <a:endParaRPr lang="en-US" sz="3600"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lvl="0"/>
            <a:r>
              <a:rPr lang="en-US" sz="2800" dirty="0">
                <a:latin typeface="Goudy Old Style" panose="02020502050305020303" pitchFamily="18" charset="0"/>
              </a:rPr>
              <a:t>Take temperatures</a:t>
            </a:r>
          </a:p>
          <a:p>
            <a:pPr lvl="0"/>
            <a:r>
              <a:rPr lang="en-US" sz="2800" dirty="0">
                <a:latin typeface="Goudy Old Style" panose="02020502050305020303" pitchFamily="18" charset="0"/>
              </a:rPr>
              <a:t>Supply gloves and masks</a:t>
            </a:r>
          </a:p>
          <a:p>
            <a:pPr lvl="0"/>
            <a:r>
              <a:rPr lang="en-US" sz="2800" dirty="0">
                <a:latin typeface="Goudy Old Style" panose="02020502050305020303" pitchFamily="18" charset="0"/>
              </a:rPr>
              <a:t>Increased Cleaning-Every station should have protocols for disinfecting and cleaning each station</a:t>
            </a:r>
          </a:p>
          <a:p>
            <a:pPr lvl="0"/>
            <a:r>
              <a:rPr lang="en-US" sz="2800" dirty="0">
                <a:latin typeface="Goudy Old Style" panose="02020502050305020303" pitchFamily="18" charset="0"/>
              </a:rPr>
              <a:t>Practice social distancing</a:t>
            </a:r>
          </a:p>
          <a:p>
            <a:r>
              <a:rPr lang="en-US" sz="2800" dirty="0">
                <a:latin typeface="Goudy Old Style" panose="02020502050305020303" pitchFamily="18" charset="0"/>
              </a:rPr>
              <a:t>Emphasis on hand washing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8502" y="4162425"/>
            <a:ext cx="3703356" cy="2359077"/>
          </a:xfrm>
          <a:prstGeom prst="rect">
            <a:avLst/>
          </a:prstGeom>
        </p:spPr>
      </p:pic>
    </p:spTree>
    <p:extLst>
      <p:ext uri="{BB962C8B-B14F-4D97-AF65-F5344CB8AC3E}">
        <p14:creationId xmlns:p14="http://schemas.microsoft.com/office/powerpoint/2010/main" val="327804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13673F"/>
                </a:solidFill>
                <a:latin typeface="Bookman Old Style" panose="02050604050505020204" pitchFamily="18" charset="0"/>
              </a:rPr>
              <a:t>Protecting Staff Continued….</a:t>
            </a:r>
            <a:endParaRPr lang="en-US" sz="3600" dirty="0">
              <a:latin typeface="Bookman Old Style" panose="02050604050505020204" pitchFamily="18" charset="0"/>
            </a:endParaRPr>
          </a:p>
        </p:txBody>
      </p:sp>
      <p:sp>
        <p:nvSpPr>
          <p:cNvPr id="3" name="Content Placeholder 2"/>
          <p:cNvSpPr>
            <a:spLocks noGrp="1"/>
          </p:cNvSpPr>
          <p:nvPr>
            <p:ph idx="1"/>
          </p:nvPr>
        </p:nvSpPr>
        <p:spPr>
          <a:xfrm>
            <a:off x="815926" y="2286000"/>
            <a:ext cx="10156874" cy="4325815"/>
          </a:xfrm>
        </p:spPr>
        <p:txBody>
          <a:bodyPr>
            <a:normAutofit lnSpcReduction="10000"/>
          </a:bodyPr>
          <a:lstStyle/>
          <a:p>
            <a:pPr lvl="0"/>
            <a:r>
              <a:rPr lang="en-US" sz="2400" dirty="0">
                <a:latin typeface="Goudy Old Style" panose="02020502050305020303" pitchFamily="18" charset="0"/>
              </a:rPr>
              <a:t>Signage</a:t>
            </a:r>
          </a:p>
          <a:p>
            <a:pPr lvl="0"/>
            <a:r>
              <a:rPr lang="en-US" sz="2400" dirty="0">
                <a:latin typeface="Goudy Old Style" panose="02020502050305020303" pitchFamily="18" charset="0"/>
              </a:rPr>
              <a:t>Kitchen/Service staff</a:t>
            </a:r>
          </a:p>
          <a:p>
            <a:pPr lvl="1">
              <a:buFont typeface="Wingdings" panose="05000000000000000000" pitchFamily="2" charset="2"/>
              <a:buChar char="v"/>
            </a:pPr>
            <a:r>
              <a:rPr lang="en-US" sz="2400" dirty="0">
                <a:latin typeface="Goudy Old Style" panose="02020502050305020303" pitchFamily="18" charset="0"/>
              </a:rPr>
              <a:t>Face shields/masks</a:t>
            </a:r>
          </a:p>
          <a:p>
            <a:pPr lvl="1">
              <a:buFont typeface="Wingdings" panose="05000000000000000000" pitchFamily="2" charset="2"/>
              <a:buChar char="v"/>
            </a:pPr>
            <a:r>
              <a:rPr lang="en-US" sz="2400" dirty="0">
                <a:latin typeface="Goudy Old Style" panose="02020502050305020303" pitchFamily="18" charset="0"/>
              </a:rPr>
              <a:t>Gloves</a:t>
            </a:r>
          </a:p>
          <a:p>
            <a:pPr lvl="0"/>
            <a:r>
              <a:rPr lang="en-US" sz="2400" dirty="0">
                <a:latin typeface="Goudy Old Style" panose="02020502050305020303" pitchFamily="18" charset="0"/>
              </a:rPr>
              <a:t>Menus on poster board/walls</a:t>
            </a:r>
          </a:p>
          <a:p>
            <a:pPr lvl="0"/>
            <a:r>
              <a:rPr lang="en-US" sz="2400" b="1" dirty="0">
                <a:latin typeface="Goudy Old Style" panose="02020502050305020303" pitchFamily="18" charset="0"/>
              </a:rPr>
              <a:t>TRAINING…TRAINING.. TRAINING</a:t>
            </a:r>
          </a:p>
          <a:p>
            <a:pPr marL="0" lvl="0" indent="0">
              <a:buNone/>
            </a:pPr>
            <a:endParaRPr lang="en-US" sz="2400" b="1" dirty="0"/>
          </a:p>
          <a:p>
            <a:pPr marL="0" lvl="0" indent="0" algn="ctr">
              <a:buNone/>
            </a:pPr>
            <a:r>
              <a:rPr lang="en-US" sz="3200" dirty="0">
                <a:latin typeface="Bookman Old Style" panose="02050604050505020204" pitchFamily="18" charset="0"/>
              </a:rPr>
              <a:t>BUILD A CULTURE OF SAFETY AND SANITATION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467" y="2409342"/>
            <a:ext cx="3721080" cy="2476209"/>
          </a:xfrm>
          <a:prstGeom prst="rect">
            <a:avLst/>
          </a:prstGeom>
        </p:spPr>
      </p:pic>
    </p:spTree>
    <p:extLst>
      <p:ext uri="{BB962C8B-B14F-4D97-AF65-F5344CB8AC3E}">
        <p14:creationId xmlns:p14="http://schemas.microsoft.com/office/powerpoint/2010/main" val="240367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96433"/>
            <a:ext cx="9601200" cy="1485900"/>
          </a:xfrm>
        </p:spPr>
        <p:txBody>
          <a:bodyPr>
            <a:normAutofit fontScale="90000"/>
          </a:bodyPr>
          <a:lstStyle/>
          <a:p>
            <a:pPr algn="ctr"/>
            <a:r>
              <a:rPr lang="en-US" sz="4000" dirty="0">
                <a:solidFill>
                  <a:srgbClr val="13673F"/>
                </a:solidFill>
                <a:latin typeface="Bookman Old Style" panose="02050604050505020204" pitchFamily="18" charset="0"/>
              </a:rPr>
              <a:t>Protecting Your Customers </a:t>
            </a:r>
            <a:br>
              <a:rPr lang="en-US" sz="4000" dirty="0">
                <a:solidFill>
                  <a:srgbClr val="13673F"/>
                </a:solidFill>
                <a:latin typeface="Bookman Old Style" panose="02050604050505020204" pitchFamily="18" charset="0"/>
              </a:rPr>
            </a:br>
            <a:r>
              <a:rPr lang="en-US" sz="4000" dirty="0">
                <a:solidFill>
                  <a:srgbClr val="13673F"/>
                </a:solidFill>
                <a:latin typeface="Bookman Old Style" panose="02050604050505020204" pitchFamily="18" charset="0"/>
              </a:rPr>
              <a:t>-Building A Bond Of Trust-</a:t>
            </a:r>
            <a:br>
              <a:rPr lang="en-US" dirty="0"/>
            </a:br>
            <a:r>
              <a:rPr lang="en-US" dirty="0"/>
              <a:t> </a:t>
            </a:r>
            <a:br>
              <a:rPr lang="en-US" dirty="0"/>
            </a:br>
            <a:endParaRPr lang="en-US" dirty="0"/>
          </a:p>
        </p:txBody>
      </p:sp>
      <p:sp>
        <p:nvSpPr>
          <p:cNvPr id="3" name="Content Placeholder 2"/>
          <p:cNvSpPr>
            <a:spLocks noGrp="1"/>
          </p:cNvSpPr>
          <p:nvPr>
            <p:ph idx="1"/>
          </p:nvPr>
        </p:nvSpPr>
        <p:spPr>
          <a:xfrm>
            <a:off x="1279003" y="1882333"/>
            <a:ext cx="9601200" cy="4761535"/>
          </a:xfrm>
        </p:spPr>
        <p:txBody>
          <a:bodyPr>
            <a:normAutofit/>
          </a:bodyPr>
          <a:lstStyle/>
          <a:p>
            <a:pPr marL="0" indent="0">
              <a:buNone/>
            </a:pPr>
            <a:r>
              <a:rPr lang="en-US" sz="2400" b="1" dirty="0">
                <a:latin typeface="Goudy Old Style" panose="02020502050305020303" pitchFamily="18" charset="0"/>
              </a:rPr>
              <a:t>Educate</a:t>
            </a:r>
            <a:r>
              <a:rPr lang="en-US" sz="2400" dirty="0">
                <a:latin typeface="Goudy Old Style" panose="02020502050305020303" pitchFamily="18" charset="0"/>
              </a:rPr>
              <a:t>-Use opportunities to inform customers on your safety protocols – Use of Masks!</a:t>
            </a:r>
          </a:p>
          <a:p>
            <a:pPr marL="0" indent="0">
              <a:buNone/>
            </a:pPr>
            <a:r>
              <a:rPr lang="en-US" sz="2400" b="1" dirty="0">
                <a:latin typeface="Goudy Old Style" panose="02020502050305020303" pitchFamily="18" charset="0"/>
              </a:rPr>
              <a:t>Signage</a:t>
            </a:r>
            <a:r>
              <a:rPr lang="en-US" sz="2400" dirty="0">
                <a:latin typeface="Goudy Old Style" panose="02020502050305020303" pitchFamily="18" charset="0"/>
              </a:rPr>
              <a:t>-Use signs to display health policies. Example: </a:t>
            </a:r>
            <a:r>
              <a:rPr lang="en-US" sz="2400" b="1" dirty="0">
                <a:latin typeface="Goudy Old Style" panose="02020502050305020303" pitchFamily="18" charset="0"/>
              </a:rPr>
              <a:t>Our Promise to You</a:t>
            </a:r>
            <a:r>
              <a:rPr lang="en-US" sz="2400" dirty="0">
                <a:latin typeface="Goudy Old Style" panose="02020502050305020303" pitchFamily="18" charset="0"/>
              </a:rPr>
              <a:t>, Guidelines and Policies, Take-Out Section</a:t>
            </a:r>
          </a:p>
          <a:p>
            <a:pPr marL="0" indent="0">
              <a:buNone/>
            </a:pPr>
            <a:r>
              <a:rPr lang="en-US" sz="2400" b="1" dirty="0">
                <a:latin typeface="Goudy Old Style" panose="02020502050305020303" pitchFamily="18" charset="0"/>
              </a:rPr>
              <a:t>Social Distancing</a:t>
            </a:r>
            <a:r>
              <a:rPr lang="en-US" sz="2400" dirty="0">
                <a:latin typeface="Goudy Old Style" panose="02020502050305020303" pitchFamily="18" charset="0"/>
              </a:rPr>
              <a:t>-Will generate a lot of changes on how you operate</a:t>
            </a:r>
          </a:p>
          <a:p>
            <a:pPr lvl="3">
              <a:buFont typeface="Arial" panose="020B0604020202020204" pitchFamily="34" charset="0"/>
              <a:buChar char="•"/>
            </a:pPr>
            <a:r>
              <a:rPr lang="en-US" sz="2400" dirty="0">
                <a:latin typeface="Goudy Old Style" panose="02020502050305020303" pitchFamily="18" charset="0"/>
              </a:rPr>
              <a:t>Occupancy limits</a:t>
            </a:r>
          </a:p>
          <a:p>
            <a:pPr lvl="3">
              <a:buFont typeface="Arial" panose="020B0604020202020204" pitchFamily="34" charset="0"/>
              <a:buChar char="•"/>
            </a:pPr>
            <a:r>
              <a:rPr lang="en-US" sz="2400" dirty="0">
                <a:latin typeface="Goudy Old Style" panose="02020502050305020303" pitchFamily="18" charset="0"/>
              </a:rPr>
              <a:t>Table configuration/floor plan changes </a:t>
            </a:r>
          </a:p>
          <a:p>
            <a:pPr lvl="3">
              <a:buFont typeface="Arial" panose="020B0604020202020204" pitchFamily="34" charset="0"/>
              <a:buChar char="•"/>
            </a:pPr>
            <a:r>
              <a:rPr lang="en-US" sz="2400" dirty="0">
                <a:latin typeface="Goudy Old Style" panose="02020502050305020303" pitchFamily="18" charset="0"/>
              </a:rPr>
              <a:t>Seating procedures/handling waiting customers</a:t>
            </a:r>
          </a:p>
          <a:p>
            <a:pPr lvl="4">
              <a:buFont typeface="Arial" panose="020B0604020202020204" pitchFamily="34" charset="0"/>
              <a:buChar char="•"/>
            </a:pPr>
            <a:r>
              <a:rPr lang="en-US" sz="2400" dirty="0">
                <a:latin typeface="Goudy Old Style" panose="02020502050305020303" pitchFamily="18" charset="0"/>
              </a:rPr>
              <a:t>Maximum table size</a:t>
            </a:r>
          </a:p>
          <a:p>
            <a:pPr lvl="4">
              <a:buFont typeface="Arial" panose="020B0604020202020204" pitchFamily="34" charset="0"/>
              <a:buChar char="•"/>
            </a:pPr>
            <a:r>
              <a:rPr lang="en-US" sz="2400" dirty="0">
                <a:latin typeface="Goudy Old Style" panose="02020502050305020303" pitchFamily="18" charset="0"/>
              </a:rPr>
              <a:t>Spacing</a:t>
            </a:r>
          </a:p>
          <a:p>
            <a:pPr lvl="4">
              <a:buFont typeface="Arial" panose="020B0604020202020204" pitchFamily="34" charset="0"/>
              <a:buChar char="•"/>
            </a:pPr>
            <a:r>
              <a:rPr lang="en-US" sz="2400" dirty="0">
                <a:latin typeface="Goudy Old Style" panose="02020502050305020303" pitchFamily="18" charset="0"/>
              </a:rPr>
              <a:t>Sanitizer stands</a:t>
            </a:r>
          </a:p>
          <a:p>
            <a:pPr marL="0" indent="0">
              <a:buNone/>
            </a:pPr>
            <a:endParaRPr lang="en-US" dirty="0"/>
          </a:p>
        </p:txBody>
      </p:sp>
    </p:spTree>
    <p:extLst>
      <p:ext uri="{BB962C8B-B14F-4D97-AF65-F5344CB8AC3E}">
        <p14:creationId xmlns:p14="http://schemas.microsoft.com/office/powerpoint/2010/main" val="2532884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284" y="0"/>
            <a:ext cx="9601200" cy="1058779"/>
          </a:xfrm>
        </p:spPr>
        <p:txBody>
          <a:bodyPr>
            <a:normAutofit fontScale="90000"/>
          </a:bodyPr>
          <a:lstStyle/>
          <a:p>
            <a:pPr algn="ctr"/>
            <a:r>
              <a:rPr lang="en-US" dirty="0">
                <a:solidFill>
                  <a:srgbClr val="00B0F0"/>
                </a:solidFill>
              </a:rPr>
              <a:t>COMPANY NAME</a:t>
            </a:r>
            <a:br>
              <a:rPr lang="en-US" dirty="0">
                <a:solidFill>
                  <a:srgbClr val="00B0F0"/>
                </a:solidFill>
              </a:rPr>
            </a:br>
            <a:r>
              <a:rPr lang="en-US" sz="2200" dirty="0">
                <a:solidFill>
                  <a:srgbClr val="00B0F0"/>
                </a:solidFill>
              </a:rPr>
              <a:t>OUR COMMITMENT TO YOU</a:t>
            </a:r>
            <a:br>
              <a:rPr lang="en-US" dirty="0"/>
            </a:br>
            <a:endParaRPr lang="en-US" dirty="0"/>
          </a:p>
        </p:txBody>
      </p:sp>
      <p:sp>
        <p:nvSpPr>
          <p:cNvPr id="3" name="Text Placeholder 2"/>
          <p:cNvSpPr>
            <a:spLocks noGrp="1"/>
          </p:cNvSpPr>
          <p:nvPr>
            <p:ph type="body" idx="1"/>
          </p:nvPr>
        </p:nvSpPr>
        <p:spPr>
          <a:xfrm>
            <a:off x="864339" y="2655335"/>
            <a:ext cx="3693695" cy="643259"/>
          </a:xfrm>
        </p:spPr>
        <p:txBody>
          <a:bodyPr/>
          <a:lstStyle/>
          <a:p>
            <a:r>
              <a:rPr lang="en-US" sz="1800" b="1" dirty="0"/>
              <a:t>OUR PROMISE TO YOU</a:t>
            </a:r>
            <a:endParaRPr lang="en-US" sz="1800" dirty="0"/>
          </a:p>
          <a:p>
            <a:endParaRPr lang="en-US" dirty="0"/>
          </a:p>
        </p:txBody>
      </p:sp>
      <p:sp>
        <p:nvSpPr>
          <p:cNvPr id="5" name="Text Placeholder 4"/>
          <p:cNvSpPr>
            <a:spLocks noGrp="1"/>
          </p:cNvSpPr>
          <p:nvPr>
            <p:ph type="body" sz="quarter" idx="3"/>
          </p:nvPr>
        </p:nvSpPr>
        <p:spPr>
          <a:xfrm>
            <a:off x="6408500" y="2482821"/>
            <a:ext cx="4443984" cy="823912"/>
          </a:xfrm>
        </p:spPr>
        <p:txBody>
          <a:bodyPr/>
          <a:lstStyle/>
          <a:p>
            <a:r>
              <a:rPr lang="en-US" sz="1800" b="1" dirty="0"/>
              <a:t>WHAT YOU CAN DO TO HELP</a:t>
            </a:r>
            <a:endParaRPr lang="en-US" sz="1800" dirty="0"/>
          </a:p>
          <a:p>
            <a:endParaRPr lang="en-US" dirty="0"/>
          </a:p>
        </p:txBody>
      </p:sp>
      <p:sp>
        <p:nvSpPr>
          <p:cNvPr id="6" name="Content Placeholder 5"/>
          <p:cNvSpPr>
            <a:spLocks noGrp="1"/>
          </p:cNvSpPr>
          <p:nvPr>
            <p:ph sz="quarter" idx="4"/>
          </p:nvPr>
        </p:nvSpPr>
        <p:spPr>
          <a:xfrm>
            <a:off x="6408500" y="2854780"/>
            <a:ext cx="4443984" cy="4005261"/>
          </a:xfrm>
        </p:spPr>
        <p:txBody>
          <a:bodyPr>
            <a:noAutofit/>
          </a:bodyPr>
          <a:lstStyle/>
          <a:p>
            <a:pPr marL="0" indent="0">
              <a:buNone/>
            </a:pPr>
            <a:r>
              <a:rPr lang="en-US" sz="1400" dirty="0"/>
              <a:t>Refraining from dining with us if you have a fever or communicable illness</a:t>
            </a:r>
          </a:p>
          <a:p>
            <a:pPr marL="0" indent="0">
              <a:buNone/>
            </a:pPr>
            <a:r>
              <a:rPr lang="en-US" sz="1400" dirty="0"/>
              <a:t> Refraining from visiting the restaurant if you are under an isolation or quarantine order/directive</a:t>
            </a:r>
          </a:p>
          <a:p>
            <a:pPr marL="0" indent="0">
              <a:buNone/>
            </a:pPr>
            <a:r>
              <a:rPr lang="en-US" sz="1400" dirty="0"/>
              <a:t> Respecting the restaurant’s sanitation and hygiene standards and policy guidelines posted within the restaurant</a:t>
            </a:r>
          </a:p>
          <a:p>
            <a:pPr marL="0" indent="0">
              <a:buNone/>
            </a:pPr>
            <a:r>
              <a:rPr lang="en-US" sz="1400" dirty="0"/>
              <a:t> Washing hands for a minimum of 20 seconds prior to beginning each treatment/service</a:t>
            </a:r>
          </a:p>
          <a:p>
            <a:pPr marL="0" indent="0">
              <a:buNone/>
            </a:pPr>
            <a:r>
              <a:rPr lang="en-US" sz="1400" dirty="0"/>
              <a:t>Sharing special sanitation or hygiene requests with your greeter when arriving at the restaurant</a:t>
            </a:r>
          </a:p>
        </p:txBody>
      </p:sp>
      <p:graphicFrame>
        <p:nvGraphicFramePr>
          <p:cNvPr id="12" name="Content Placeholder 11"/>
          <p:cNvGraphicFramePr>
            <a:graphicFrameLocks noGrp="1"/>
          </p:cNvGraphicFramePr>
          <p:nvPr>
            <p:ph sz="half" idx="2"/>
            <p:extLst>
              <p:ext uri="{D42A27DB-BD31-4B8C-83A1-F6EECF244321}">
                <p14:modId xmlns:p14="http://schemas.microsoft.com/office/powerpoint/2010/main" val="1562603001"/>
              </p:ext>
            </p:extLst>
          </p:nvPr>
        </p:nvGraphicFramePr>
        <p:xfrm>
          <a:off x="1966834" y="1058779"/>
          <a:ext cx="8037095" cy="1455820"/>
        </p:xfrm>
        <a:graphic>
          <a:graphicData uri="http://schemas.openxmlformats.org/drawingml/2006/table">
            <a:tbl>
              <a:tblPr>
                <a:tableStyleId>{5C22544A-7EE6-4342-B048-85BDC9FD1C3A}</a:tableStyleId>
              </a:tblPr>
              <a:tblGrid>
                <a:gridCol w="8037095">
                  <a:extLst>
                    <a:ext uri="{9D8B030D-6E8A-4147-A177-3AD203B41FA5}">
                      <a16:colId xmlns:a16="http://schemas.microsoft.com/office/drawing/2014/main" val="2416339281"/>
                    </a:ext>
                  </a:extLst>
                </a:gridCol>
              </a:tblGrid>
              <a:tr h="1455820">
                <a:tc>
                  <a:txBody>
                    <a:bodyPr/>
                    <a:lstStyle/>
                    <a:p>
                      <a:pPr marL="274320" marR="274320" algn="ctr">
                        <a:lnSpc>
                          <a:spcPct val="107000"/>
                        </a:lnSpc>
                        <a:spcBef>
                          <a:spcPts val="0"/>
                        </a:spcBef>
                        <a:spcAft>
                          <a:spcPts val="800"/>
                        </a:spcAft>
                      </a:pPr>
                      <a:r>
                        <a:rPr lang="en-US" sz="1400" dirty="0">
                          <a:effectLst/>
                        </a:rPr>
                        <a:t>At [RESTAURANT NAME] we are 100% committed to providing you with an amazing dining experience through our delicious food, unmatched service, and incredible hospitality. Even though some circumstances have changed, our devotion to you has not. We want you to know some of the steps we have taken to provide you with a worry-</a:t>
                      </a:r>
                      <a:r>
                        <a:rPr lang="en-US" sz="600" dirty="0">
                          <a:effectLst/>
                        </a:rPr>
                        <a:t>f</a:t>
                      </a:r>
                      <a:r>
                        <a:rPr lang="en-US" sz="1400" dirty="0">
                          <a:effectLst/>
                        </a:rPr>
                        <a:t>ree dining experience and ask that you join us in helping to make our restaurant a safe workplace for our dedicated staff and your fellow guests</a:t>
                      </a:r>
                      <a:r>
                        <a:rPr lang="en-US" sz="600" dirty="0">
                          <a:effectLst/>
                        </a:rPr>
                        <a:t>.</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52917" marR="52917" marT="0" marB="0"/>
                </a:tc>
                <a:extLst>
                  <a:ext uri="{0D108BD9-81ED-4DB2-BD59-A6C34878D82A}">
                    <a16:rowId xmlns:a16="http://schemas.microsoft.com/office/drawing/2014/main" val="3239272489"/>
                  </a:ext>
                </a:extLst>
              </a:tr>
            </a:tbl>
          </a:graphicData>
        </a:graphic>
      </p:graphicFrame>
      <p:sp>
        <p:nvSpPr>
          <p:cNvPr id="13" name="TextBox 12"/>
          <p:cNvSpPr txBox="1"/>
          <p:nvPr/>
        </p:nvSpPr>
        <p:spPr>
          <a:xfrm>
            <a:off x="864339" y="2854780"/>
            <a:ext cx="4930816" cy="3970318"/>
          </a:xfrm>
          <a:prstGeom prst="rect">
            <a:avLst/>
          </a:prstGeom>
          <a:noFill/>
        </p:spPr>
        <p:txBody>
          <a:bodyPr wrap="square" rtlCol="0">
            <a:spAutoFit/>
          </a:bodyPr>
          <a:lstStyle/>
          <a:p>
            <a:r>
              <a:rPr lang="en-US" sz="1400" dirty="0"/>
              <a:t>Meeting or exceeding all state, local and regulatory guidelines relating to sanitation and hygiene</a:t>
            </a:r>
          </a:p>
          <a:p>
            <a:r>
              <a:rPr lang="en-US" sz="1400" dirty="0"/>
              <a:t> </a:t>
            </a:r>
          </a:p>
          <a:p>
            <a:r>
              <a:rPr lang="en-US" sz="1400" dirty="0"/>
              <a:t> Monitoring employees for fever, symptoms, and possible interactions with sick individuals</a:t>
            </a:r>
          </a:p>
          <a:p>
            <a:r>
              <a:rPr lang="en-US" sz="1400" dirty="0"/>
              <a:t> </a:t>
            </a:r>
          </a:p>
          <a:p>
            <a:r>
              <a:rPr lang="en-US" sz="1400" dirty="0"/>
              <a:t> Continually training employees on sanitation and hygiene standards</a:t>
            </a:r>
          </a:p>
          <a:p>
            <a:r>
              <a:rPr lang="en-US" sz="1400" dirty="0"/>
              <a:t> </a:t>
            </a:r>
          </a:p>
          <a:p>
            <a:r>
              <a:rPr lang="en-US" sz="1400" dirty="0"/>
              <a:t> Washing hands for a minimum of 20 seconds at the start of every shift and before bringing food, drinks, or setting the tables</a:t>
            </a:r>
          </a:p>
          <a:p>
            <a:r>
              <a:rPr lang="en-US" sz="1400" dirty="0"/>
              <a:t> </a:t>
            </a:r>
          </a:p>
          <a:p>
            <a:r>
              <a:rPr lang="en-US" sz="1400" dirty="0"/>
              <a:t> Deep cleaning and disinfecting of all surfaces every night and disinfecting after each guest leaves</a:t>
            </a:r>
          </a:p>
          <a:p>
            <a:r>
              <a:rPr lang="en-US" sz="1400" dirty="0"/>
              <a:t> </a:t>
            </a:r>
          </a:p>
          <a:p>
            <a:r>
              <a:rPr lang="en-US" sz="1400" dirty="0"/>
              <a:t>Always providing clean, sanitized utensils, flatware, and menus for every guest</a:t>
            </a:r>
          </a:p>
        </p:txBody>
      </p:sp>
    </p:spTree>
    <p:extLst>
      <p:ext uri="{BB962C8B-B14F-4D97-AF65-F5344CB8AC3E}">
        <p14:creationId xmlns:p14="http://schemas.microsoft.com/office/powerpoint/2010/main" val="424717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13673F"/>
                </a:solidFill>
                <a:latin typeface="Bookman Old Style" panose="02050604050505020204" pitchFamily="18" charset="0"/>
              </a:rPr>
              <a:t>Protecting Customers Continued…</a:t>
            </a:r>
            <a:br>
              <a:rPr lang="en-US" sz="3600" dirty="0">
                <a:latin typeface="Bookman Old Style" panose="02050604050505020204" pitchFamily="18" charset="0"/>
              </a:rPr>
            </a:br>
            <a:endParaRPr lang="en-US" sz="3600" dirty="0">
              <a:latin typeface="Bookman Old Style" panose="02050604050505020204" pitchFamily="18" charset="0"/>
            </a:endParaRPr>
          </a:p>
        </p:txBody>
      </p:sp>
      <p:sp>
        <p:nvSpPr>
          <p:cNvPr id="3" name="Content Placeholder 2"/>
          <p:cNvSpPr>
            <a:spLocks noGrp="1"/>
          </p:cNvSpPr>
          <p:nvPr>
            <p:ph idx="1"/>
          </p:nvPr>
        </p:nvSpPr>
        <p:spPr>
          <a:xfrm>
            <a:off x="1213658" y="1892459"/>
            <a:ext cx="9759142" cy="4633031"/>
          </a:xfrm>
        </p:spPr>
        <p:txBody>
          <a:bodyPr>
            <a:normAutofit fontScale="25000" lnSpcReduction="20000"/>
          </a:bodyPr>
          <a:lstStyle/>
          <a:p>
            <a:pPr marL="0" indent="0">
              <a:buNone/>
            </a:pPr>
            <a:r>
              <a:rPr lang="en-US" sz="7200" b="1" dirty="0">
                <a:latin typeface="Goudy Old Style" panose="02020502050305020303" pitchFamily="18" charset="0"/>
              </a:rPr>
              <a:t>Restrooms</a:t>
            </a:r>
          </a:p>
          <a:p>
            <a:pPr lvl="0"/>
            <a:r>
              <a:rPr lang="en-US" sz="7200" dirty="0">
                <a:latin typeface="Goudy Old Style" panose="02020502050305020303" pitchFamily="18" charset="0"/>
              </a:rPr>
              <a:t>Limit the number of guest at one time</a:t>
            </a:r>
          </a:p>
          <a:p>
            <a:pPr lvl="0"/>
            <a:r>
              <a:rPr lang="en-US" sz="7200" dirty="0">
                <a:latin typeface="Goudy Old Style" panose="02020502050305020303" pitchFamily="18" charset="0"/>
              </a:rPr>
              <a:t>Hand sanitizer station</a:t>
            </a:r>
          </a:p>
          <a:p>
            <a:pPr lvl="0"/>
            <a:r>
              <a:rPr lang="en-US" sz="7200" dirty="0">
                <a:latin typeface="Goudy Old Style" panose="02020502050305020303" pitchFamily="18" charset="0"/>
              </a:rPr>
              <a:t>Clean every hour</a:t>
            </a:r>
          </a:p>
          <a:p>
            <a:pPr lvl="0"/>
            <a:r>
              <a:rPr lang="en-US" sz="7200" dirty="0">
                <a:latin typeface="Goudy Old Style" panose="02020502050305020303" pitchFamily="18" charset="0"/>
              </a:rPr>
              <a:t>May need to assign a staff member to run this section</a:t>
            </a:r>
          </a:p>
          <a:p>
            <a:pPr lvl="0"/>
            <a:r>
              <a:rPr lang="en-US" sz="7200" dirty="0">
                <a:latin typeface="Goudy Old Style" panose="02020502050305020303" pitchFamily="18" charset="0"/>
              </a:rPr>
              <a:t>TIP: Keep updated with the changing guidelines/policies being implemented</a:t>
            </a:r>
          </a:p>
          <a:p>
            <a:pPr marL="0" lvl="0" indent="0">
              <a:buNone/>
            </a:pPr>
            <a:r>
              <a:rPr lang="en-US" sz="7200" dirty="0">
                <a:latin typeface="Goudy Old Style" panose="02020502050305020303" pitchFamily="18" charset="0"/>
              </a:rPr>
              <a:t>        by your local and state regulations</a:t>
            </a:r>
          </a:p>
          <a:p>
            <a:pPr marL="0" lvl="0" indent="0">
              <a:buNone/>
            </a:pPr>
            <a:r>
              <a:rPr lang="en-US" sz="7200" dirty="0">
                <a:latin typeface="Goudy Old Style" panose="02020502050305020303" pitchFamily="18" charset="0"/>
              </a:rPr>
              <a:t>		</a:t>
            </a:r>
          </a:p>
          <a:p>
            <a:pPr marL="0" indent="0">
              <a:buNone/>
            </a:pPr>
            <a:r>
              <a:rPr lang="en-US" sz="7200" b="1" dirty="0">
                <a:latin typeface="Goudy Old Style" panose="02020502050305020303" pitchFamily="18" charset="0"/>
              </a:rPr>
              <a:t>Table Settings</a:t>
            </a:r>
            <a:r>
              <a:rPr lang="en-US" sz="7200" dirty="0">
                <a:latin typeface="Goudy Old Style" panose="02020502050305020303" pitchFamily="18" charset="0"/>
              </a:rPr>
              <a:t> (salt/pepper etc.)</a:t>
            </a:r>
          </a:p>
          <a:p>
            <a:pPr lvl="0"/>
            <a:r>
              <a:rPr lang="en-US" sz="7200" dirty="0">
                <a:latin typeface="Goudy Old Style" panose="02020502050305020303" pitchFamily="18" charset="0"/>
              </a:rPr>
              <a:t>Have an empty table and disinfect in front of the customer</a:t>
            </a:r>
          </a:p>
          <a:p>
            <a:pPr lvl="0"/>
            <a:r>
              <a:rPr lang="en-US" sz="7200" dirty="0">
                <a:latin typeface="Goudy Old Style" panose="02020502050305020303" pitchFamily="18" charset="0"/>
              </a:rPr>
              <a:t>Use disposables</a:t>
            </a:r>
          </a:p>
          <a:p>
            <a:pPr lvl="0"/>
            <a:r>
              <a:rPr lang="en-US" sz="7200" dirty="0">
                <a:latin typeface="Goudy Old Style" panose="02020502050305020303" pitchFamily="18" charset="0"/>
              </a:rPr>
              <a:t>Clean in front of the customer</a:t>
            </a:r>
          </a:p>
          <a:p>
            <a:pPr lvl="0"/>
            <a:r>
              <a:rPr lang="en-US" sz="7200" dirty="0">
                <a:latin typeface="Goudy Old Style" panose="02020502050305020303" pitchFamily="18" charset="0"/>
              </a:rPr>
              <a:t>Supply items only upon request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3220" y="1972609"/>
            <a:ext cx="2923089" cy="1879129"/>
          </a:xfrm>
          <a:prstGeom prst="rect">
            <a:avLst/>
          </a:prstGeom>
        </p:spPr>
      </p:pic>
    </p:spTree>
    <p:extLst>
      <p:ext uri="{BB962C8B-B14F-4D97-AF65-F5344CB8AC3E}">
        <p14:creationId xmlns:p14="http://schemas.microsoft.com/office/powerpoint/2010/main" val="216206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538749" cy="1485900"/>
          </a:xfrm>
        </p:spPr>
        <p:txBody>
          <a:bodyPr>
            <a:normAutofit fontScale="90000"/>
          </a:bodyPr>
          <a:lstStyle/>
          <a:p>
            <a:pPr algn="ctr"/>
            <a:r>
              <a:rPr lang="en-US" sz="4000" dirty="0">
                <a:solidFill>
                  <a:srgbClr val="13673F"/>
                </a:solidFill>
                <a:latin typeface="Bookman Old Style" panose="02050604050505020204" pitchFamily="18" charset="0"/>
              </a:rPr>
              <a:t>GUEST EXPERIENCE</a:t>
            </a:r>
            <a:br>
              <a:rPr lang="en-US" sz="4000" dirty="0">
                <a:solidFill>
                  <a:srgbClr val="13673F"/>
                </a:solidFill>
                <a:latin typeface="Bookman Old Style" panose="02050604050505020204" pitchFamily="18" charset="0"/>
              </a:rPr>
            </a:br>
            <a:r>
              <a:rPr lang="en-US" sz="4000" dirty="0">
                <a:solidFill>
                  <a:srgbClr val="13673F"/>
                </a:solidFill>
                <a:latin typeface="Bookman Old Style" panose="02050604050505020204" pitchFamily="18" charset="0"/>
              </a:rPr>
              <a:t>-Creating A Positive Emotional Response- </a:t>
            </a:r>
            <a:br>
              <a:rPr lang="en-US" b="1" dirty="0"/>
            </a:br>
            <a:endParaRPr lang="en-US" sz="3600" dirty="0"/>
          </a:p>
        </p:txBody>
      </p:sp>
      <p:sp>
        <p:nvSpPr>
          <p:cNvPr id="3" name="Content Placeholder 2"/>
          <p:cNvSpPr>
            <a:spLocks noGrp="1"/>
          </p:cNvSpPr>
          <p:nvPr>
            <p:ph idx="1"/>
          </p:nvPr>
        </p:nvSpPr>
        <p:spPr>
          <a:xfrm>
            <a:off x="1371600" y="2285999"/>
            <a:ext cx="9601200" cy="4334719"/>
          </a:xfrm>
        </p:spPr>
        <p:txBody>
          <a:bodyPr>
            <a:normAutofit fontScale="85000" lnSpcReduction="20000"/>
          </a:bodyPr>
          <a:lstStyle/>
          <a:p>
            <a:pPr marL="0" indent="0">
              <a:buNone/>
            </a:pPr>
            <a:r>
              <a:rPr lang="en-US" sz="2800" dirty="0">
                <a:latin typeface="Goudy Old Style" panose="02020502050305020303" pitchFamily="18" charset="0"/>
              </a:rPr>
              <a:t>Pre-COVID-19 the industry used 3 areas to drive guest experience.  Each area will elicit an emotional response from your customer.  A positive/negative </a:t>
            </a:r>
            <a:r>
              <a:rPr lang="en-US" sz="2800" u="sng" dirty="0">
                <a:latin typeface="Goudy Old Style" panose="02020502050305020303" pitchFamily="18" charset="0"/>
              </a:rPr>
              <a:t>emotional response </a:t>
            </a:r>
            <a:r>
              <a:rPr lang="en-US" sz="2800" dirty="0">
                <a:latin typeface="Goudy Old Style" panose="02020502050305020303" pitchFamily="18" charset="0"/>
              </a:rPr>
              <a:t>will determine if your customers’ comeback, make referrals or feel appreciated.</a:t>
            </a:r>
            <a:r>
              <a:rPr lang="en-US" sz="2800" b="1" dirty="0">
                <a:latin typeface="Goudy Old Style" panose="02020502050305020303" pitchFamily="18" charset="0"/>
              </a:rPr>
              <a:t> </a:t>
            </a:r>
            <a:endParaRPr lang="en-US" sz="2800" dirty="0">
              <a:latin typeface="Goudy Old Style" panose="02020502050305020303" pitchFamily="18" charset="0"/>
            </a:endParaRPr>
          </a:p>
          <a:p>
            <a:pPr marL="0" indent="0">
              <a:buNone/>
            </a:pPr>
            <a:r>
              <a:rPr lang="en-US" sz="2800" b="1" dirty="0">
                <a:latin typeface="Goudy Old Style" panose="02020502050305020303" pitchFamily="18" charset="0"/>
              </a:rPr>
              <a:t>Concept</a:t>
            </a:r>
            <a:r>
              <a:rPr lang="en-US" sz="2800" dirty="0">
                <a:latin typeface="Goudy Old Style" panose="02020502050305020303" pitchFamily="18" charset="0"/>
              </a:rPr>
              <a:t>-Your food, ambiance, price point and service level</a:t>
            </a:r>
          </a:p>
          <a:p>
            <a:pPr marL="0" indent="0">
              <a:buNone/>
            </a:pPr>
            <a:r>
              <a:rPr lang="en-US" sz="2800" b="1" dirty="0">
                <a:latin typeface="Goudy Old Style" panose="02020502050305020303" pitchFamily="18" charset="0"/>
              </a:rPr>
              <a:t>Execution</a:t>
            </a:r>
            <a:r>
              <a:rPr lang="en-US" sz="2800" dirty="0">
                <a:latin typeface="Goudy Old Style" panose="02020502050305020303" pitchFamily="18" charset="0"/>
              </a:rPr>
              <a:t>-Your systems, process and ability to deliver consistency</a:t>
            </a:r>
          </a:p>
          <a:p>
            <a:pPr marL="0" indent="0">
              <a:buNone/>
            </a:pPr>
            <a:r>
              <a:rPr lang="en-US" sz="2800" b="1" dirty="0">
                <a:latin typeface="Goudy Old Style" panose="02020502050305020303" pitchFamily="18" charset="0"/>
              </a:rPr>
              <a:t>Hospitality</a:t>
            </a:r>
            <a:r>
              <a:rPr lang="en-US" sz="2800" dirty="0">
                <a:latin typeface="Goudy Old Style" panose="02020502050305020303" pitchFamily="18" charset="0"/>
              </a:rPr>
              <a:t>-The human factor, personal attention and interactions with your customers, welcoming/smiling</a:t>
            </a:r>
          </a:p>
          <a:p>
            <a:pPr marL="0" indent="0">
              <a:buNone/>
            </a:pPr>
            <a:r>
              <a:rPr lang="en-US" sz="2800" dirty="0">
                <a:latin typeface="Goudy Old Style" panose="02020502050305020303" pitchFamily="18" charset="0"/>
              </a:rPr>
              <a:t>The new factor is </a:t>
            </a:r>
            <a:r>
              <a:rPr lang="en-US" sz="2800" b="1" dirty="0">
                <a:latin typeface="Goudy Old Style" panose="02020502050305020303" pitchFamily="18" charset="0"/>
              </a:rPr>
              <a:t>SAFETY</a:t>
            </a:r>
            <a:r>
              <a:rPr lang="en-US" sz="2800" dirty="0">
                <a:latin typeface="Goudy Old Style" panose="02020502050305020303" pitchFamily="18" charset="0"/>
              </a:rPr>
              <a:t>!  You do not want the emotional response to be </a:t>
            </a:r>
            <a:r>
              <a:rPr lang="en-US" sz="2800" b="1" dirty="0">
                <a:latin typeface="Goudy Old Style" panose="02020502050305020303" pitchFamily="18" charset="0"/>
              </a:rPr>
              <a:t>FEAR.  People are afraid and you need to make them feel safe and that you are competent.</a:t>
            </a:r>
            <a:endParaRPr lang="en-US" sz="2800" dirty="0">
              <a:latin typeface="Goudy Old Style" panose="02020502050305020303" pitchFamily="18" charset="0"/>
            </a:endParaRPr>
          </a:p>
          <a:p>
            <a:pPr marL="0" indent="0">
              <a:buNone/>
            </a:pPr>
            <a:br>
              <a:rPr lang="en-US" b="1" dirty="0"/>
            </a:br>
            <a:r>
              <a:rPr lang="en-US" b="1" dirty="0"/>
              <a:t> </a:t>
            </a:r>
            <a:endParaRPr lang="en-US" dirty="0"/>
          </a:p>
          <a:p>
            <a:endParaRPr lang="en-US" dirty="0"/>
          </a:p>
        </p:txBody>
      </p:sp>
    </p:spTree>
    <p:extLst>
      <p:ext uri="{BB962C8B-B14F-4D97-AF65-F5344CB8AC3E}">
        <p14:creationId xmlns:p14="http://schemas.microsoft.com/office/powerpoint/2010/main" val="2017809594"/>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408</TotalTime>
  <Words>1377</Words>
  <Application>Microsoft Office PowerPoint</Application>
  <PresentationFormat>Widescreen</PresentationFormat>
  <Paragraphs>166</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Bookman Old Style</vt:lpstr>
      <vt:lpstr>Britannic Bold</vt:lpstr>
      <vt:lpstr>Calibri</vt:lpstr>
      <vt:lpstr>Courier New</vt:lpstr>
      <vt:lpstr>Franklin Gothic Book</vt:lpstr>
      <vt:lpstr>Goudy Old Style</vt:lpstr>
      <vt:lpstr>Wingdings</vt:lpstr>
      <vt:lpstr>Crop</vt:lpstr>
      <vt:lpstr>CREATING A COME BACK PLAN FOR YOUR RESTAURANT PREPARING FOR A STRONG OPENING  June 2, 2020 </vt:lpstr>
      <vt:lpstr>IT’S A NEW WORLD AND YOU HAVE TO EVOLVE, ADAPT AND IMPROVE </vt:lpstr>
      <vt:lpstr>WHY IT’S GOING TO BE MORE DIFFICULT- SOME GUEST SURVEYS HAVE SHOWN:</vt:lpstr>
      <vt:lpstr>What measures have you put into place to protect your staff to make them feel safe? </vt:lpstr>
      <vt:lpstr>Protecting Staff Continued….</vt:lpstr>
      <vt:lpstr>Protecting Your Customers  -Building A Bond Of Trust-   </vt:lpstr>
      <vt:lpstr>COMPANY NAME OUR COMMITMENT TO YOU </vt:lpstr>
      <vt:lpstr>Protecting Customers Continued… </vt:lpstr>
      <vt:lpstr>GUEST EXPERIENCE -Creating A Positive Emotional Response-  </vt:lpstr>
      <vt:lpstr>Business, like life, is all about how you make people feel.”      Danny Meyer     Author, Setting the Table  </vt:lpstr>
      <vt:lpstr>GUEST JOURNEY </vt:lpstr>
      <vt:lpstr>PowerPoint Presentation</vt:lpstr>
      <vt:lpstr>PowerPoint Presentation</vt:lpstr>
      <vt:lpstr>PowerPoint Presentation</vt:lpstr>
      <vt:lpstr>PowerPoint Presentation</vt:lpstr>
      <vt:lpstr>MARKETING TIPS </vt:lpstr>
      <vt:lpstr>CASH FLOW  </vt:lpstr>
      <vt:lpstr>Questions?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YOU PREPARE TO COME BACK STRONGER?</dc:title>
  <dc:creator>Salaika Adams</dc:creator>
  <cp:lastModifiedBy>Dina Vendetti</cp:lastModifiedBy>
  <cp:revision>38</cp:revision>
  <cp:lastPrinted>2020-05-14T13:09:53Z</cp:lastPrinted>
  <dcterms:created xsi:type="dcterms:W3CDTF">2020-05-07T02:09:23Z</dcterms:created>
  <dcterms:modified xsi:type="dcterms:W3CDTF">2020-06-03T19:30:13Z</dcterms:modified>
</cp:coreProperties>
</file>